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5"/>
  </p:notesMasterIdLst>
  <p:sldIdLst>
    <p:sldId id="257" r:id="rId2"/>
    <p:sldId id="264" r:id="rId3"/>
    <p:sldId id="268" r:id="rId4"/>
    <p:sldId id="304" r:id="rId5"/>
    <p:sldId id="272" r:id="rId6"/>
    <p:sldId id="306" r:id="rId7"/>
    <p:sldId id="307" r:id="rId8"/>
    <p:sldId id="308" r:id="rId9"/>
    <p:sldId id="303" r:id="rId10"/>
    <p:sldId id="309" r:id="rId11"/>
    <p:sldId id="311" r:id="rId12"/>
    <p:sldId id="312" r:id="rId13"/>
    <p:sldId id="305" r:id="rId14"/>
    <p:sldId id="310" r:id="rId15"/>
    <p:sldId id="300" r:id="rId16"/>
    <p:sldId id="298" r:id="rId17"/>
    <p:sldId id="314" r:id="rId18"/>
    <p:sldId id="315" r:id="rId19"/>
    <p:sldId id="274" r:id="rId20"/>
    <p:sldId id="289" r:id="rId21"/>
    <p:sldId id="273" r:id="rId22"/>
    <p:sldId id="297" r:id="rId23"/>
    <p:sldId id="290" r:id="rId24"/>
  </p:sldIdLst>
  <p:sldSz cx="12192000" cy="6858000"/>
  <p:notesSz cx="6858000" cy="9144000"/>
  <p:embeddedFontLst>
    <p:embeddedFont>
      <p:font typeface="야놀자 야체 B" panose="02020603020101020101" pitchFamily="18" charset="-127"/>
      <p:bold r:id="rId26"/>
    </p:embeddedFont>
    <p:embeddedFont>
      <p:font typeface="1훈떡볶이 R" panose="020206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DX모던고딕RoundB" panose="02020600000000000000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12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C937"/>
    <a:srgbClr val="A7E8FF"/>
    <a:srgbClr val="2E2C48"/>
    <a:srgbClr val="CCCBDF"/>
    <a:srgbClr val="449680"/>
    <a:srgbClr val="C7DFD9"/>
    <a:srgbClr val="312F4A"/>
    <a:srgbClr val="F4F7FA"/>
    <a:srgbClr val="879DF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0896" autoAdjust="0"/>
  </p:normalViewPr>
  <p:slideViewPr>
    <p:cSldViewPr snapToGrid="0">
      <p:cViewPr varScale="1">
        <p:scale>
          <a:sx n="37" d="100"/>
          <a:sy n="37" d="100"/>
        </p:scale>
        <p:origin x="16" y="312"/>
      </p:cViewPr>
      <p:guideLst>
        <p:guide pos="3840"/>
        <p:guide orient="horz" pos="12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단위: 억원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-54</c:v>
                </c:pt>
                <c:pt idx="1">
                  <c:v>-88</c:v>
                </c:pt>
                <c:pt idx="2">
                  <c:v>-124</c:v>
                </c:pt>
                <c:pt idx="3">
                  <c:v>-337</c:v>
                </c:pt>
                <c:pt idx="4">
                  <c:v>-986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97-4FF4-9841-5C70F26BDAA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14837071"/>
        <c:axId val="514854543"/>
      </c:barChart>
      <c:catAx>
        <c:axId val="514837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14854543"/>
        <c:crosses val="autoZero"/>
        <c:auto val="1"/>
        <c:lblAlgn val="ctr"/>
        <c:lblOffset val="100"/>
        <c:noMultiLvlLbl val="0"/>
      </c:catAx>
      <c:valAx>
        <c:axId val="5148545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14837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EE705-D0F3-4BCC-8DFF-4877D2214C06}" type="datetimeFigureOut">
              <a:rPr lang="ko-KR" altLang="en-US" smtClean="0"/>
              <a:t>2020-07-25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87D44-CAF1-4D26-9A33-07EE2E5652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764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Spring Security </a:t>
            </a:r>
            <a:r>
              <a:rPr lang="ko-KR" altLang="en-US" dirty="0" smtClean="0"/>
              <a:t>활용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비밀번호 암호화 저장</a:t>
            </a:r>
            <a:r>
              <a:rPr lang="en-US" altLang="ko-KR" dirty="0" smtClean="0"/>
              <a:t>: Opal</a:t>
            </a:r>
            <a:r>
              <a:rPr lang="ko-KR" altLang="en-US" dirty="0" smtClean="0"/>
              <a:t>에 가입한 이용자의 정보는 회원정보가 다른 이용자에게 탈취되지 않도록 안전하게 보관됩니다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전자정부 표준 프레임 워크로 활용되고 있는 </a:t>
            </a:r>
            <a:r>
              <a:rPr lang="en-US" altLang="ko-KR" dirty="0" smtClean="0"/>
              <a:t>Spring Security</a:t>
            </a:r>
            <a:r>
              <a:rPr lang="ko-KR" altLang="en-US" dirty="0" smtClean="0"/>
              <a:t>는 웹 보안 취약점에 대처할 수 있는 기술로 우리 </a:t>
            </a:r>
            <a:r>
              <a:rPr lang="en-US" altLang="ko-KR" dirty="0" smtClean="0"/>
              <a:t>Opal </a:t>
            </a:r>
            <a:r>
              <a:rPr lang="ko-KR" altLang="en-US" dirty="0" smtClean="0"/>
              <a:t>사용자에게 안전한 사이트 이용을 보장합니다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사이트 이용 권한 부여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농부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3</a:t>
            </a:r>
            <a:r>
              <a:rPr lang="ko-KR" altLang="en-US" dirty="0" smtClean="0"/>
              <a:t>계층으로 이루어져 각각 이용할 수 있는 서비스가 정해져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고객은 </a:t>
            </a:r>
            <a:r>
              <a:rPr lang="en-US" altLang="ko-KR" dirty="0" smtClean="0"/>
              <a:t>Opal </a:t>
            </a:r>
            <a:r>
              <a:rPr lang="ko-KR" altLang="en-US" dirty="0" smtClean="0"/>
              <a:t>서비스 내에 농산물 구매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농산물 정보에 접근할 수 있으며 농부는 농장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농산품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판매가 이루어질 수 있습니다</a:t>
            </a:r>
            <a:r>
              <a:rPr lang="en-US" altLang="ko-KR" dirty="0" smtClean="0"/>
              <a:t>. Opal </a:t>
            </a:r>
            <a:r>
              <a:rPr lang="ko-KR" altLang="en-US" dirty="0" smtClean="0"/>
              <a:t>서비스가 법인 사업자등록이 되었을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바로 이용 가능하도록 소스 코드 내에 작성되어 있습니다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현재 비활성화</a:t>
            </a:r>
            <a:r>
              <a:rPr lang="en-US" altLang="ko-KR" dirty="0" smtClean="0"/>
              <a:t>) </a:t>
            </a:r>
            <a:r>
              <a:rPr lang="ko-KR" altLang="en-US" dirty="0" smtClean="0"/>
              <a:t>관리자는 </a:t>
            </a:r>
            <a:r>
              <a:rPr lang="en-US" altLang="ko-KR" dirty="0" smtClean="0"/>
              <a:t>admin</a:t>
            </a:r>
            <a:r>
              <a:rPr lang="ko-KR" altLang="en-US" dirty="0" smtClean="0"/>
              <a:t>으로 등록되어 회원관리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농산물 관리를 담당합니다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69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095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12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9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농산물 구매 마켓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페이지 개요와 의도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건강에 대한 </a:t>
            </a:r>
            <a:r>
              <a:rPr lang="en-US" altLang="ko-KR" dirty="0" smtClean="0"/>
              <a:t>58 </a:t>
            </a:r>
            <a:r>
              <a:rPr lang="ko-KR" altLang="en-US" dirty="0" smtClean="0"/>
              <a:t>세대 의 선호도를 반영해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 </a:t>
            </a:r>
            <a:r>
              <a:rPr lang="ko-KR" altLang="en-US" dirty="0" err="1" smtClean="0"/>
              <a:t>질병분석에</a:t>
            </a:r>
            <a:r>
              <a:rPr lang="ko-KR" altLang="en-US" dirty="0" smtClean="0"/>
              <a:t> 따른 개인 건강 맞춤 농산물 구매 마켓 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기능 핵심 포인트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단순 농산물 마켓이 아닌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질병분석한</a:t>
            </a:r>
            <a:r>
              <a:rPr lang="ko-KR" altLang="en-US" dirty="0" smtClean="0"/>
              <a:t> 내용을 토대로  개인별 건강 정보에 해당하는 ‘개인 맞춤 ‘농산물 구매 페이지로  접근할 수 있음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페이지와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구매 마켓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페이지 개요와 의도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판매처가 협소하고 불확실 했던 소규모 농가의 어려움을 해결해주고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통해 한국 농가  활성화를 실현하는데 도움을 줄 수 있는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한국 농촌을 위한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페이지와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판매의 장 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기능 핵심 포인트 </a:t>
            </a:r>
            <a:r>
              <a:rPr lang="en-US" altLang="ko-KR" dirty="0" smtClean="0"/>
              <a:t>:  1. </a:t>
            </a:r>
            <a:r>
              <a:rPr lang="ko-KR" altLang="en-US" dirty="0" err="1" smtClean="0"/>
              <a:t>유기농</a:t>
            </a:r>
            <a:r>
              <a:rPr lang="en-US" altLang="ko-KR" dirty="0" smtClean="0"/>
              <a:t>, GAP </a:t>
            </a:r>
            <a:r>
              <a:rPr lang="ko-KR" altLang="en-US" dirty="0" smtClean="0"/>
              <a:t>인증을 받은 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우수 농가의 경우 ‘인증 내용에 대한 공공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기반으로 </a:t>
            </a:r>
            <a:r>
              <a:rPr lang="ko-KR" altLang="en-US" dirty="0" err="1" smtClean="0"/>
              <a:t>필터링’되어</a:t>
            </a:r>
            <a:r>
              <a:rPr lang="ko-KR" altLang="en-US" dirty="0" smtClean="0"/>
              <a:t> 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페이지에 ‘인증 마크 </a:t>
            </a:r>
            <a:r>
              <a:rPr lang="ko-KR" altLang="en-US" dirty="0" err="1" smtClean="0"/>
              <a:t>노출’됨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err="1" smtClean="0"/>
              <a:t>유기농</a:t>
            </a:r>
            <a:r>
              <a:rPr lang="en-US" altLang="ko-KR" dirty="0" smtClean="0"/>
              <a:t>, GAP</a:t>
            </a:r>
            <a:r>
              <a:rPr lang="ko-KR" altLang="en-US" dirty="0" smtClean="0"/>
              <a:t>마크가  전면에 노출됨으로써 </a:t>
            </a:r>
          </a:p>
          <a:p>
            <a:r>
              <a:rPr lang="ko-KR" altLang="en-US" dirty="0" smtClean="0"/>
              <a:t>구매자</a:t>
            </a:r>
            <a:r>
              <a:rPr lang="en-US" altLang="ko-KR" dirty="0" smtClean="0"/>
              <a:t>(58</a:t>
            </a:r>
            <a:r>
              <a:rPr lang="ko-KR" altLang="en-US" dirty="0" smtClean="0"/>
              <a:t>세대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에게 고품질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친환경 이라는 인식을 확립 시킴으로써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구매 수요 증가를 통한 농촌 진흥 활성화에 더욱 기여할 수 있음 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농가별로도</a:t>
            </a:r>
            <a:r>
              <a:rPr lang="ko-KR" altLang="en-US" dirty="0" smtClean="0"/>
              <a:t> 제품 목록 보여짐 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질병분석을</a:t>
            </a:r>
            <a:r>
              <a:rPr lang="ko-KR" altLang="en-US" dirty="0" smtClean="0"/>
              <a:t> 통한 개인 </a:t>
            </a:r>
            <a:r>
              <a:rPr lang="ko-KR" altLang="en-US" dirty="0" err="1" smtClean="0"/>
              <a:t>건강별</a:t>
            </a:r>
            <a:r>
              <a:rPr lang="ko-KR" altLang="en-US" dirty="0" smtClean="0"/>
              <a:t> 농산물 목록만이 아닌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제품 목록도 보여주게 됨으로써 </a:t>
            </a:r>
            <a:r>
              <a:rPr lang="ko-KR" altLang="en-US" dirty="0" err="1" smtClean="0"/>
              <a:t>농가들에겐</a:t>
            </a:r>
            <a:r>
              <a:rPr lang="ko-KR" altLang="en-US" dirty="0" smtClean="0"/>
              <a:t> 자신의 농산물을 체크하고 관리하는데 도움을 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구매자들에겐     자신이 선호하는 농가의 제품들을 일목요연하게 볼 수 있음 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장바구니</a:t>
            </a:r>
          </a:p>
          <a:p>
            <a:r>
              <a:rPr lang="ko-KR" altLang="en-US" dirty="0" smtClean="0"/>
              <a:t> 얜 그냥 정상적으로 담기고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삭제되는 거 보여주면 될 듯 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결제 페이지 </a:t>
            </a:r>
          </a:p>
          <a:p>
            <a:r>
              <a:rPr lang="ko-KR" altLang="en-US" dirty="0" smtClean="0"/>
              <a:t> 제품을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장바구니에 담아 결제 까지 가능 흐름이 원할 하게 이루어 진다는 걸 보여주면 될 듯 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—————————/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+ 4. </a:t>
            </a:r>
            <a:r>
              <a:rPr lang="ko-KR" altLang="en-US" dirty="0" smtClean="0"/>
              <a:t>마이 페이지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회원정보 수정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정보 수정할 수 있는 마이 페이지가 존재하는 거 보여주면 될 듯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시간이 되면 정보 수정 시연해도 됨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장바구니 페이지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 선택 부터 가지 않아도 </a:t>
            </a:r>
            <a:r>
              <a:rPr lang="ko-KR" altLang="en-US" dirty="0" err="1" smtClean="0"/>
              <a:t>로그인된</a:t>
            </a:r>
            <a:r>
              <a:rPr lang="ko-KR" altLang="en-US" dirty="0" smtClean="0"/>
              <a:t> 상태에서 언제든 자신이 담은 목록들 확인 할 수 있다는 거 말해주면 될 듯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8658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농산물 구매 마켓</a:t>
            </a:r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</a:t>
            </a:r>
            <a:r>
              <a:rPr lang="ko-KR" altLang="en-US" dirty="0" smtClean="0"/>
              <a:t>페이지 개요와 의도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건강에 대한 </a:t>
            </a:r>
            <a:r>
              <a:rPr lang="en-US" altLang="ko-KR" dirty="0" smtClean="0"/>
              <a:t>58 </a:t>
            </a:r>
            <a:r>
              <a:rPr lang="ko-KR" altLang="en-US" dirty="0" smtClean="0"/>
              <a:t>세대 의 선호도를 반영해 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 </a:t>
            </a:r>
            <a:r>
              <a:rPr lang="ko-KR" altLang="en-US" dirty="0" err="1" smtClean="0"/>
              <a:t>질병분석에</a:t>
            </a:r>
            <a:r>
              <a:rPr lang="ko-KR" altLang="en-US" dirty="0" smtClean="0"/>
              <a:t> 따른 개인 건강 맞춤 농산물 구매 마켓 </a:t>
            </a:r>
          </a:p>
          <a:p>
            <a:endParaRPr lang="ko-KR" altLang="en-US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기능 핵심 포인트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단순 농산물 마켓이 아닌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질병분석한</a:t>
            </a:r>
            <a:r>
              <a:rPr lang="ko-KR" altLang="en-US" dirty="0" smtClean="0"/>
              <a:t> 내용을 토대로  개인별 건강 정보에 해당하는 ‘개인 맞춤 ‘농산물 구매 페이지로  접근할 수 있음</a:t>
            </a:r>
          </a:p>
          <a:p>
            <a:r>
              <a:rPr lang="ko-KR" altLang="en-US" dirty="0" smtClean="0"/>
              <a:t>  </a:t>
            </a:r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페이지와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구매 마켓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페이지 개요와 의도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판매처가 협소하고 불확실 했던 소규모 농가의 어려움을 해결해주고 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이를 통해 한국 농가  활성화를 실현하는데 도움을 줄 수 있는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  </a:t>
            </a:r>
            <a:r>
              <a:rPr lang="ko-KR" altLang="en-US" dirty="0" smtClean="0"/>
              <a:t>한국 농촌을 위한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페이지와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판매의 장 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기능 핵심 포인트 </a:t>
            </a:r>
            <a:r>
              <a:rPr lang="en-US" altLang="ko-KR" dirty="0" smtClean="0"/>
              <a:t>:  1. </a:t>
            </a:r>
            <a:r>
              <a:rPr lang="ko-KR" altLang="en-US" dirty="0" err="1" smtClean="0"/>
              <a:t>유기농</a:t>
            </a:r>
            <a:r>
              <a:rPr lang="en-US" altLang="ko-KR" dirty="0" smtClean="0"/>
              <a:t>, GAP </a:t>
            </a:r>
            <a:r>
              <a:rPr lang="ko-KR" altLang="en-US" dirty="0" smtClean="0"/>
              <a:t>인증을 받은 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우수 농가의 경우 ‘인증 내용에 대한 공공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기반으로 </a:t>
            </a:r>
            <a:r>
              <a:rPr lang="ko-KR" altLang="en-US" dirty="0" err="1" smtClean="0"/>
              <a:t>필터링’되어</a:t>
            </a:r>
            <a:r>
              <a:rPr lang="ko-KR" altLang="en-US" dirty="0" smtClean="0"/>
              <a:t>  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페이지에 ‘인증 마크 </a:t>
            </a:r>
            <a:r>
              <a:rPr lang="ko-KR" altLang="en-US" dirty="0" err="1" smtClean="0"/>
              <a:t>노출’됨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 </a:t>
            </a:r>
            <a:r>
              <a:rPr lang="ko-KR" altLang="en-US" dirty="0" err="1" smtClean="0"/>
              <a:t>유기농</a:t>
            </a:r>
            <a:r>
              <a:rPr lang="en-US" altLang="ko-KR" dirty="0" smtClean="0"/>
              <a:t>, GAP</a:t>
            </a:r>
            <a:r>
              <a:rPr lang="ko-KR" altLang="en-US" dirty="0" smtClean="0"/>
              <a:t>마크가  전면에 노출됨으로써 </a:t>
            </a:r>
          </a:p>
          <a:p>
            <a:r>
              <a:rPr lang="ko-KR" altLang="en-US" dirty="0" smtClean="0"/>
              <a:t>구매자</a:t>
            </a:r>
            <a:r>
              <a:rPr lang="en-US" altLang="ko-KR" dirty="0" smtClean="0"/>
              <a:t>(58</a:t>
            </a:r>
            <a:r>
              <a:rPr lang="ko-KR" altLang="en-US" dirty="0" smtClean="0"/>
              <a:t>세대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에게 고품질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친환경 이라는 인식을 확립 시킴으로써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구매 수요 증가를 통한 농촌 진흥 활성화에 더욱 기여할 수 있음 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err="1" smtClean="0"/>
              <a:t>농가별로도</a:t>
            </a:r>
            <a:r>
              <a:rPr lang="ko-KR" altLang="en-US" dirty="0" smtClean="0"/>
              <a:t> 제품 목록 보여짐 </a:t>
            </a:r>
          </a:p>
          <a:p>
            <a:endParaRPr lang="ko-KR" altLang="en-US" dirty="0" smtClean="0"/>
          </a:p>
          <a:p>
            <a:r>
              <a:rPr lang="ko-KR" altLang="en-US" dirty="0" err="1" smtClean="0"/>
              <a:t>질병분석을</a:t>
            </a:r>
            <a:r>
              <a:rPr lang="ko-KR" altLang="en-US" dirty="0" smtClean="0"/>
              <a:t> 통한 개인 </a:t>
            </a:r>
            <a:r>
              <a:rPr lang="ko-KR" altLang="en-US" dirty="0" err="1" smtClean="0"/>
              <a:t>건강별</a:t>
            </a:r>
            <a:r>
              <a:rPr lang="ko-KR" altLang="en-US" dirty="0" smtClean="0"/>
              <a:t> 농산물 목록만이 아닌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농가별</a:t>
            </a:r>
            <a:r>
              <a:rPr lang="ko-KR" altLang="en-US" dirty="0" smtClean="0"/>
              <a:t> 제품 목록도 보여주게 됨으로써 </a:t>
            </a:r>
            <a:r>
              <a:rPr lang="ko-KR" altLang="en-US" dirty="0" err="1" smtClean="0"/>
              <a:t>농가들에겐</a:t>
            </a:r>
            <a:r>
              <a:rPr lang="ko-KR" altLang="en-US" dirty="0" smtClean="0"/>
              <a:t> 자신의 농산물을 체크하고 관리하는데 도움을 줄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구매자들에겐     자신이 선호하는 농가의 제품들을 일목요연하게 볼 수 있음 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장바구니</a:t>
            </a:r>
          </a:p>
          <a:p>
            <a:r>
              <a:rPr lang="ko-KR" altLang="en-US" dirty="0" smtClean="0"/>
              <a:t> 얜 그냥 정상적으로 담기고</a:t>
            </a:r>
            <a:r>
              <a:rPr lang="en-US" altLang="ko-KR" dirty="0" smtClean="0"/>
              <a:t>,  </a:t>
            </a:r>
            <a:r>
              <a:rPr lang="ko-KR" altLang="en-US" dirty="0" smtClean="0"/>
              <a:t>삭제되는 거 보여주면 될 듯 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결제 페이지 </a:t>
            </a:r>
          </a:p>
          <a:p>
            <a:r>
              <a:rPr lang="ko-KR" altLang="en-US" dirty="0" smtClean="0"/>
              <a:t> 제품을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장바구니에 담아 결제 까지 가능 흐름이 원할 하게 이루어 진다는 걸 보여주면 될 듯 </a:t>
            </a:r>
          </a:p>
          <a:p>
            <a:endParaRPr lang="ko-KR" altLang="en-US" dirty="0" smtClean="0"/>
          </a:p>
          <a:p>
            <a:r>
              <a:rPr lang="en-US" altLang="ko-KR" dirty="0" smtClean="0"/>
              <a:t>—————————/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+ 4. </a:t>
            </a:r>
            <a:r>
              <a:rPr lang="ko-KR" altLang="en-US" dirty="0" smtClean="0"/>
              <a:t>마이 페이지 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회원정보 수정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정보 수정할 수 있는 마이 페이지가 존재하는 거 보여주면 될 듯</a:t>
            </a:r>
            <a:r>
              <a:rPr lang="en-US" altLang="ko-KR" dirty="0" smtClean="0"/>
              <a:t>(</a:t>
            </a:r>
            <a:r>
              <a:rPr lang="ko-KR" altLang="en-US" dirty="0" smtClean="0"/>
              <a:t>시간이 되면 정보 수정 시연해도 됨</a:t>
            </a:r>
            <a:r>
              <a:rPr lang="en-US" altLang="ko-KR" dirty="0" smtClean="0"/>
              <a:t>)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장바구니 페이지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제품 선택 부터 가지 않아도 </a:t>
            </a:r>
            <a:r>
              <a:rPr lang="ko-KR" altLang="en-US" dirty="0" err="1" smtClean="0"/>
              <a:t>로그인된</a:t>
            </a:r>
            <a:r>
              <a:rPr lang="ko-KR" altLang="en-US" dirty="0" smtClean="0"/>
              <a:t> 상태에서 언제든 자신이 담은 목록들 확인 할 수 있다는 거 말해주면 될 듯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37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871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9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ko-KR" dirty="0" smtClean="0"/>
              <a:t>58</a:t>
            </a:r>
            <a:r>
              <a:rPr lang="ko-KR" altLang="en-US" dirty="0" smtClean="0"/>
              <a:t>세대 </a:t>
            </a:r>
            <a:r>
              <a:rPr lang="en-US" altLang="ko-KR" dirty="0" smtClean="0"/>
              <a:t>:  58</a:t>
            </a:r>
            <a:r>
              <a:rPr lang="ko-KR" altLang="en-US" dirty="0" smtClean="0"/>
              <a:t>세대를 고려한 </a:t>
            </a:r>
            <a:r>
              <a:rPr lang="en-US" altLang="ko-KR" dirty="0" smtClean="0"/>
              <a:t>UI</a:t>
            </a:r>
            <a:r>
              <a:rPr lang="ko-KR" altLang="en-US" dirty="0" smtClean="0"/>
              <a:t>로 쉽고 편하게 홈페이지를 이용할 수 있다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 smtClean="0"/>
              <a:t>고객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친환경 인증을 받은 농축산물에 대한 인증정보를 웹사이트 상에서 부여하여 신뢰하고 농산물을 구매할 수 있다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arenR"/>
            </a:pPr>
            <a:r>
              <a:rPr lang="ko-KR" altLang="en-US" dirty="0" smtClean="0"/>
              <a:t>농업인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&amp; </a:t>
            </a:r>
            <a:r>
              <a:rPr lang="ko-KR" altLang="en-US" baseline="0" dirty="0" smtClean="0"/>
              <a:t>우리 농산물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농업인의 집 앞으로 택배기사가 방문하고 고객에게 바로 배송해주는 농산물 직거래 플랫폼으로 중간 유통비용이 감축되기 때문에 고객은 저렴한 비용으로 농산물을 구매할 수 있고 농산물의 가격이 안정화될 수 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지역 농산물 계약재배를 지속적으로 추진하고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물량을 확대함으로써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안정적인 판로 확보 및 농업인 소득증대에 기여할 수 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813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11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48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87D44-CAF1-4D26-9A33-07EE2E5652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75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3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81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572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386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495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36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04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3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51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26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15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1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8opal.shop:8000/opalproject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8opal.shop:8000/opalprojec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44"/>
          <p:cNvSpPr/>
          <p:nvPr/>
        </p:nvSpPr>
        <p:spPr>
          <a:xfrm rot="3103692">
            <a:off x="8117327" y="505009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44"/>
          <p:cNvSpPr/>
          <p:nvPr/>
        </p:nvSpPr>
        <p:spPr>
          <a:xfrm rot="3103692">
            <a:off x="8662482" y="486964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44"/>
          <p:cNvSpPr/>
          <p:nvPr/>
        </p:nvSpPr>
        <p:spPr>
          <a:xfrm rot="3103692">
            <a:off x="7685962" y="552355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44"/>
          <p:cNvSpPr/>
          <p:nvPr/>
        </p:nvSpPr>
        <p:spPr>
          <a:xfrm rot="3499538">
            <a:off x="9530889" y="513044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Freeform 20"/>
          <p:cNvSpPr>
            <a:spLocks/>
          </p:cNvSpPr>
          <p:nvPr/>
        </p:nvSpPr>
        <p:spPr bwMode="auto">
          <a:xfrm rot="20644376">
            <a:off x="8220074" y="611489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 rot="21430038">
            <a:off x="8752160" y="581429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7560567" y="480903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8266254" y="436849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>
            <a:off x="7878731" y="615274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4"/>
          <p:cNvSpPr/>
          <p:nvPr/>
        </p:nvSpPr>
        <p:spPr>
          <a:xfrm rot="18496308" flipH="1">
            <a:off x="2412867" y="4906685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직사각형 44"/>
          <p:cNvSpPr/>
          <p:nvPr/>
        </p:nvSpPr>
        <p:spPr>
          <a:xfrm rot="18496308" flipH="1">
            <a:off x="1823389" y="4726236"/>
            <a:ext cx="2116593" cy="585035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304" h="403391">
                <a:moveTo>
                  <a:pt x="40339" y="108509"/>
                </a:moveTo>
                <a:cubicBezTo>
                  <a:pt x="448402" y="-35441"/>
                  <a:pt x="770929" y="-14043"/>
                  <a:pt x="1264304" y="46214"/>
                </a:cubicBezTo>
                <a:lnTo>
                  <a:pt x="1197363" y="403391"/>
                </a:lnTo>
                <a:cubicBezTo>
                  <a:pt x="866417" y="367945"/>
                  <a:pt x="514690" y="321037"/>
                  <a:pt x="121086" y="391979"/>
                </a:cubicBezTo>
                <a:cubicBezTo>
                  <a:pt x="59611" y="376938"/>
                  <a:pt x="-63860" y="198451"/>
                  <a:pt x="40339" y="108509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4"/>
          <p:cNvSpPr/>
          <p:nvPr/>
        </p:nvSpPr>
        <p:spPr>
          <a:xfrm rot="18496308" flipH="1">
            <a:off x="2844232" y="5380142"/>
            <a:ext cx="2072270" cy="609552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28493 w 1237829"/>
              <a:gd name="connsiteY0" fmla="*/ 62115 h 356997"/>
              <a:gd name="connsiteX1" fmla="*/ 1237829 w 1237829"/>
              <a:gd name="connsiteY1" fmla="*/ 24413 h 356997"/>
              <a:gd name="connsiteX2" fmla="*/ 1185517 w 1237829"/>
              <a:gd name="connsiteY2" fmla="*/ 356997 h 356997"/>
              <a:gd name="connsiteX3" fmla="*/ 178418 w 1237829"/>
              <a:gd name="connsiteY3" fmla="*/ 328193 h 356997"/>
              <a:gd name="connsiteX4" fmla="*/ 28493 w 1237829"/>
              <a:gd name="connsiteY4" fmla="*/ 62115 h 356997"/>
              <a:gd name="connsiteX0" fmla="*/ 28493 w 1237829"/>
              <a:gd name="connsiteY0" fmla="*/ 69222 h 364104"/>
              <a:gd name="connsiteX1" fmla="*/ 1237829 w 1237829"/>
              <a:gd name="connsiteY1" fmla="*/ 31520 h 364104"/>
              <a:gd name="connsiteX2" fmla="*/ 1185517 w 1237829"/>
              <a:gd name="connsiteY2" fmla="*/ 364104 h 364104"/>
              <a:gd name="connsiteX3" fmla="*/ 178418 w 1237829"/>
              <a:gd name="connsiteY3" fmla="*/ 335300 h 364104"/>
              <a:gd name="connsiteX4" fmla="*/ 28493 w 1237829"/>
              <a:gd name="connsiteY4" fmla="*/ 69222 h 364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829" h="364104">
                <a:moveTo>
                  <a:pt x="28493" y="69222"/>
                </a:moveTo>
                <a:cubicBezTo>
                  <a:pt x="464573" y="-34843"/>
                  <a:pt x="838888" y="1266"/>
                  <a:pt x="1237829" y="31520"/>
                </a:cubicBezTo>
                <a:lnTo>
                  <a:pt x="1185517" y="364104"/>
                </a:lnTo>
                <a:cubicBezTo>
                  <a:pt x="854571" y="328658"/>
                  <a:pt x="568998" y="278741"/>
                  <a:pt x="178418" y="335300"/>
                </a:cubicBezTo>
                <a:cubicBezTo>
                  <a:pt x="116943" y="320259"/>
                  <a:pt x="-70934" y="203570"/>
                  <a:pt x="28493" y="69222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4"/>
          <p:cNvSpPr/>
          <p:nvPr/>
        </p:nvSpPr>
        <p:spPr>
          <a:xfrm rot="18100462" flipH="1">
            <a:off x="1295682" y="4987033"/>
            <a:ext cx="1775893" cy="398724"/>
          </a:xfrm>
          <a:custGeom>
            <a:avLst/>
            <a:gdLst>
              <a:gd name="connsiteX0" fmla="*/ 0 w 1015908"/>
              <a:gd name="connsiteY0" fmla="*/ 0 h 328896"/>
              <a:gd name="connsiteX1" fmla="*/ 1015908 w 1015908"/>
              <a:gd name="connsiteY1" fmla="*/ 0 h 328896"/>
              <a:gd name="connsiteX2" fmla="*/ 1015908 w 1015908"/>
              <a:gd name="connsiteY2" fmla="*/ 328896 h 328896"/>
              <a:gd name="connsiteX3" fmla="*/ 0 w 1015908"/>
              <a:gd name="connsiteY3" fmla="*/ 328896 h 328896"/>
              <a:gd name="connsiteX4" fmla="*/ 0 w 1015908"/>
              <a:gd name="connsiteY4" fmla="*/ 0 h 328896"/>
              <a:gd name="connsiteX0" fmla="*/ 0 w 1165833"/>
              <a:gd name="connsiteY0" fmla="*/ 62818 h 328896"/>
              <a:gd name="connsiteX1" fmla="*/ 1165833 w 1165833"/>
              <a:gd name="connsiteY1" fmla="*/ 0 h 328896"/>
              <a:gd name="connsiteX2" fmla="*/ 1165833 w 1165833"/>
              <a:gd name="connsiteY2" fmla="*/ 328896 h 328896"/>
              <a:gd name="connsiteX3" fmla="*/ 149925 w 1165833"/>
              <a:gd name="connsiteY3" fmla="*/ 328896 h 328896"/>
              <a:gd name="connsiteX4" fmla="*/ 0 w 1165833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62818 h 328896"/>
              <a:gd name="connsiteX1" fmla="*/ 1193235 w 1193235"/>
              <a:gd name="connsiteY1" fmla="*/ 0 h 328896"/>
              <a:gd name="connsiteX2" fmla="*/ 1193235 w 1193235"/>
              <a:gd name="connsiteY2" fmla="*/ 328896 h 328896"/>
              <a:gd name="connsiteX3" fmla="*/ 177327 w 1193235"/>
              <a:gd name="connsiteY3" fmla="*/ 328896 h 328896"/>
              <a:gd name="connsiteX4" fmla="*/ 27402 w 1193235"/>
              <a:gd name="connsiteY4" fmla="*/ 62818 h 328896"/>
              <a:gd name="connsiteX0" fmla="*/ 27402 w 1193235"/>
              <a:gd name="connsiteY0" fmla="*/ 75328 h 341406"/>
              <a:gd name="connsiteX1" fmla="*/ 1193235 w 1193235"/>
              <a:gd name="connsiteY1" fmla="*/ 12510 h 341406"/>
              <a:gd name="connsiteX2" fmla="*/ 1193235 w 1193235"/>
              <a:gd name="connsiteY2" fmla="*/ 341406 h 341406"/>
              <a:gd name="connsiteX3" fmla="*/ 177327 w 1193235"/>
              <a:gd name="connsiteY3" fmla="*/ 341406 h 341406"/>
              <a:gd name="connsiteX4" fmla="*/ 27402 w 1193235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41406"/>
              <a:gd name="connsiteX1" fmla="*/ 1194326 w 1194326"/>
              <a:gd name="connsiteY1" fmla="*/ 12510 h 341406"/>
              <a:gd name="connsiteX2" fmla="*/ 1194326 w 1194326"/>
              <a:gd name="connsiteY2" fmla="*/ 341406 h 341406"/>
              <a:gd name="connsiteX3" fmla="*/ 178418 w 1194326"/>
              <a:gd name="connsiteY3" fmla="*/ 341406 h 341406"/>
              <a:gd name="connsiteX4" fmla="*/ 28493 w 1194326"/>
              <a:gd name="connsiteY4" fmla="*/ 75328 h 341406"/>
              <a:gd name="connsiteX0" fmla="*/ 28493 w 1194326"/>
              <a:gd name="connsiteY0" fmla="*/ 75328 h 370210"/>
              <a:gd name="connsiteX1" fmla="*/ 1194326 w 1194326"/>
              <a:gd name="connsiteY1" fmla="*/ 12510 h 370210"/>
              <a:gd name="connsiteX2" fmla="*/ 1185517 w 1194326"/>
              <a:gd name="connsiteY2" fmla="*/ 370210 h 370210"/>
              <a:gd name="connsiteX3" fmla="*/ 178418 w 1194326"/>
              <a:gd name="connsiteY3" fmla="*/ 341406 h 370210"/>
              <a:gd name="connsiteX4" fmla="*/ 28493 w 1194326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01994"/>
              <a:gd name="connsiteY0" fmla="*/ 75328 h 370210"/>
              <a:gd name="connsiteX1" fmla="*/ 1201994 w 1201994"/>
              <a:gd name="connsiteY1" fmla="*/ 12510 h 370210"/>
              <a:gd name="connsiteX2" fmla="*/ 1193185 w 1201994"/>
              <a:gd name="connsiteY2" fmla="*/ 370210 h 370210"/>
              <a:gd name="connsiteX3" fmla="*/ 128811 w 1201994"/>
              <a:gd name="connsiteY3" fmla="*/ 358454 h 370210"/>
              <a:gd name="connsiteX4" fmla="*/ 36161 w 1201994"/>
              <a:gd name="connsiteY4" fmla="*/ 75328 h 370210"/>
              <a:gd name="connsiteX0" fmla="*/ 36161 w 1260126"/>
              <a:gd name="connsiteY0" fmla="*/ 75007 h 369889"/>
              <a:gd name="connsiteX1" fmla="*/ 1260126 w 1260126"/>
              <a:gd name="connsiteY1" fmla="*/ 12712 h 369889"/>
              <a:gd name="connsiteX2" fmla="*/ 1193185 w 1260126"/>
              <a:gd name="connsiteY2" fmla="*/ 369889 h 369889"/>
              <a:gd name="connsiteX3" fmla="*/ 128811 w 1260126"/>
              <a:gd name="connsiteY3" fmla="*/ 358133 h 369889"/>
              <a:gd name="connsiteX4" fmla="*/ 36161 w 1260126"/>
              <a:gd name="connsiteY4" fmla="*/ 75007 h 369889"/>
              <a:gd name="connsiteX0" fmla="*/ 36161 w 1260126"/>
              <a:gd name="connsiteY0" fmla="*/ 96504 h 391386"/>
              <a:gd name="connsiteX1" fmla="*/ 1260126 w 1260126"/>
              <a:gd name="connsiteY1" fmla="*/ 34209 h 391386"/>
              <a:gd name="connsiteX2" fmla="*/ 1193185 w 1260126"/>
              <a:gd name="connsiteY2" fmla="*/ 391386 h 391386"/>
              <a:gd name="connsiteX3" fmla="*/ 128811 w 1260126"/>
              <a:gd name="connsiteY3" fmla="*/ 379630 h 391386"/>
              <a:gd name="connsiteX4" fmla="*/ 36161 w 1260126"/>
              <a:gd name="connsiteY4" fmla="*/ 96504 h 391386"/>
              <a:gd name="connsiteX0" fmla="*/ 38202 w 1262167"/>
              <a:gd name="connsiteY0" fmla="*/ 96504 h 391386"/>
              <a:gd name="connsiteX1" fmla="*/ 1262167 w 1262167"/>
              <a:gd name="connsiteY1" fmla="*/ 34209 h 391386"/>
              <a:gd name="connsiteX2" fmla="*/ 1195226 w 1262167"/>
              <a:gd name="connsiteY2" fmla="*/ 391386 h 391386"/>
              <a:gd name="connsiteX3" fmla="*/ 130852 w 1262167"/>
              <a:gd name="connsiteY3" fmla="*/ 379630 h 391386"/>
              <a:gd name="connsiteX4" fmla="*/ 38202 w 1262167"/>
              <a:gd name="connsiteY4" fmla="*/ 96504 h 391386"/>
              <a:gd name="connsiteX0" fmla="*/ 40339 w 1264304"/>
              <a:gd name="connsiteY0" fmla="*/ 96504 h 391386"/>
              <a:gd name="connsiteX1" fmla="*/ 1264304 w 1264304"/>
              <a:gd name="connsiteY1" fmla="*/ 34209 h 391386"/>
              <a:gd name="connsiteX2" fmla="*/ 1197363 w 1264304"/>
              <a:gd name="connsiteY2" fmla="*/ 391386 h 391386"/>
              <a:gd name="connsiteX3" fmla="*/ 121086 w 1264304"/>
              <a:gd name="connsiteY3" fmla="*/ 379974 h 391386"/>
              <a:gd name="connsiteX4" fmla="*/ 40339 w 1264304"/>
              <a:gd name="connsiteY4" fmla="*/ 96504 h 391386"/>
              <a:gd name="connsiteX0" fmla="*/ 40339 w 1264304"/>
              <a:gd name="connsiteY0" fmla="*/ 108509 h 403391"/>
              <a:gd name="connsiteX1" fmla="*/ 1264304 w 1264304"/>
              <a:gd name="connsiteY1" fmla="*/ 46214 h 403391"/>
              <a:gd name="connsiteX2" fmla="*/ 1197363 w 1264304"/>
              <a:gd name="connsiteY2" fmla="*/ 403391 h 403391"/>
              <a:gd name="connsiteX3" fmla="*/ 121086 w 1264304"/>
              <a:gd name="connsiteY3" fmla="*/ 391979 h 403391"/>
              <a:gd name="connsiteX4" fmla="*/ 40339 w 1264304"/>
              <a:gd name="connsiteY4" fmla="*/ 108509 h 403391"/>
              <a:gd name="connsiteX0" fmla="*/ 40339 w 1197363"/>
              <a:gd name="connsiteY0" fmla="*/ 98244 h 393126"/>
              <a:gd name="connsiteX1" fmla="*/ 1051789 w 1197363"/>
              <a:gd name="connsiteY1" fmla="*/ 54923 h 393126"/>
              <a:gd name="connsiteX2" fmla="*/ 1197363 w 1197363"/>
              <a:gd name="connsiteY2" fmla="*/ 393126 h 393126"/>
              <a:gd name="connsiteX3" fmla="*/ 121086 w 1197363"/>
              <a:gd name="connsiteY3" fmla="*/ 381714 h 393126"/>
              <a:gd name="connsiteX4" fmla="*/ 40339 w 1197363"/>
              <a:gd name="connsiteY4" fmla="*/ 98244 h 393126"/>
              <a:gd name="connsiteX0" fmla="*/ 40339 w 1051789"/>
              <a:gd name="connsiteY0" fmla="*/ 98242 h 381712"/>
              <a:gd name="connsiteX1" fmla="*/ 1051789 w 1051789"/>
              <a:gd name="connsiteY1" fmla="*/ 54921 h 381712"/>
              <a:gd name="connsiteX2" fmla="*/ 933125 w 1051789"/>
              <a:gd name="connsiteY2" fmla="*/ 342535 h 381712"/>
              <a:gd name="connsiteX3" fmla="*/ 121086 w 1051789"/>
              <a:gd name="connsiteY3" fmla="*/ 381712 h 381712"/>
              <a:gd name="connsiteX4" fmla="*/ 40339 w 1051789"/>
              <a:gd name="connsiteY4" fmla="*/ 98242 h 381712"/>
              <a:gd name="connsiteX0" fmla="*/ 43354 w 1054804"/>
              <a:gd name="connsiteY0" fmla="*/ 98242 h 429637"/>
              <a:gd name="connsiteX1" fmla="*/ 1054804 w 1054804"/>
              <a:gd name="connsiteY1" fmla="*/ 54921 h 429637"/>
              <a:gd name="connsiteX2" fmla="*/ 936140 w 1054804"/>
              <a:gd name="connsiteY2" fmla="*/ 342535 h 429637"/>
              <a:gd name="connsiteX3" fmla="*/ 109168 w 1054804"/>
              <a:gd name="connsiteY3" fmla="*/ 429637 h 429637"/>
              <a:gd name="connsiteX4" fmla="*/ 43354 w 1054804"/>
              <a:gd name="connsiteY4" fmla="*/ 98242 h 429637"/>
              <a:gd name="connsiteX0" fmla="*/ 50246 w 1033734"/>
              <a:gd name="connsiteY0" fmla="*/ 92799 h 435416"/>
              <a:gd name="connsiteX1" fmla="*/ 1033734 w 1033734"/>
              <a:gd name="connsiteY1" fmla="*/ 60700 h 435416"/>
              <a:gd name="connsiteX2" fmla="*/ 915070 w 1033734"/>
              <a:gd name="connsiteY2" fmla="*/ 348314 h 435416"/>
              <a:gd name="connsiteX3" fmla="*/ 88098 w 1033734"/>
              <a:gd name="connsiteY3" fmla="*/ 435416 h 435416"/>
              <a:gd name="connsiteX4" fmla="*/ 50246 w 1033734"/>
              <a:gd name="connsiteY4" fmla="*/ 92799 h 435416"/>
              <a:gd name="connsiteX0" fmla="*/ 52274 w 1035762"/>
              <a:gd name="connsiteY0" fmla="*/ 92799 h 414205"/>
              <a:gd name="connsiteX1" fmla="*/ 1035762 w 1035762"/>
              <a:gd name="connsiteY1" fmla="*/ 60700 h 414205"/>
              <a:gd name="connsiteX2" fmla="*/ 917098 w 1035762"/>
              <a:gd name="connsiteY2" fmla="*/ 348314 h 414205"/>
              <a:gd name="connsiteX3" fmla="*/ 83143 w 1035762"/>
              <a:gd name="connsiteY3" fmla="*/ 414206 h 414205"/>
              <a:gd name="connsiteX4" fmla="*/ 52274 w 1035762"/>
              <a:gd name="connsiteY4" fmla="*/ 92799 h 414205"/>
              <a:gd name="connsiteX0" fmla="*/ 52274 w 1060582"/>
              <a:gd name="connsiteY0" fmla="*/ 78964 h 400371"/>
              <a:gd name="connsiteX1" fmla="*/ 1060582 w 1060582"/>
              <a:gd name="connsiteY1" fmla="*/ 80631 h 400371"/>
              <a:gd name="connsiteX2" fmla="*/ 917098 w 1060582"/>
              <a:gd name="connsiteY2" fmla="*/ 334479 h 400371"/>
              <a:gd name="connsiteX3" fmla="*/ 83143 w 1060582"/>
              <a:gd name="connsiteY3" fmla="*/ 400371 h 400371"/>
              <a:gd name="connsiteX4" fmla="*/ 52274 w 1060582"/>
              <a:gd name="connsiteY4" fmla="*/ 78964 h 400371"/>
              <a:gd name="connsiteX0" fmla="*/ 52274 w 1060582"/>
              <a:gd name="connsiteY0" fmla="*/ 87555 h 408962"/>
              <a:gd name="connsiteX1" fmla="*/ 1060582 w 1060582"/>
              <a:gd name="connsiteY1" fmla="*/ 89222 h 408962"/>
              <a:gd name="connsiteX2" fmla="*/ 917098 w 1060582"/>
              <a:gd name="connsiteY2" fmla="*/ 343070 h 408962"/>
              <a:gd name="connsiteX3" fmla="*/ 83143 w 1060582"/>
              <a:gd name="connsiteY3" fmla="*/ 408962 h 408962"/>
              <a:gd name="connsiteX4" fmla="*/ 52274 w 1060582"/>
              <a:gd name="connsiteY4" fmla="*/ 87555 h 408962"/>
              <a:gd name="connsiteX0" fmla="*/ 52274 w 1063091"/>
              <a:gd name="connsiteY0" fmla="*/ 94833 h 416240"/>
              <a:gd name="connsiteX1" fmla="*/ 1063091 w 1063091"/>
              <a:gd name="connsiteY1" fmla="*/ 79723 h 416240"/>
              <a:gd name="connsiteX2" fmla="*/ 917098 w 1063091"/>
              <a:gd name="connsiteY2" fmla="*/ 350348 h 416240"/>
              <a:gd name="connsiteX3" fmla="*/ 83143 w 1063091"/>
              <a:gd name="connsiteY3" fmla="*/ 416240 h 416240"/>
              <a:gd name="connsiteX4" fmla="*/ 52274 w 1063091"/>
              <a:gd name="connsiteY4" fmla="*/ 94833 h 416240"/>
              <a:gd name="connsiteX0" fmla="*/ 52274 w 1063091"/>
              <a:gd name="connsiteY0" fmla="*/ 103110 h 424517"/>
              <a:gd name="connsiteX1" fmla="*/ 1063091 w 1063091"/>
              <a:gd name="connsiteY1" fmla="*/ 88000 h 424517"/>
              <a:gd name="connsiteX2" fmla="*/ 917098 w 1063091"/>
              <a:gd name="connsiteY2" fmla="*/ 358625 h 424517"/>
              <a:gd name="connsiteX3" fmla="*/ 83143 w 1063091"/>
              <a:gd name="connsiteY3" fmla="*/ 424517 h 424517"/>
              <a:gd name="connsiteX4" fmla="*/ 52274 w 1063091"/>
              <a:gd name="connsiteY4" fmla="*/ 103110 h 424517"/>
              <a:gd name="connsiteX0" fmla="*/ 52274 w 1060794"/>
              <a:gd name="connsiteY0" fmla="*/ 99536 h 420943"/>
              <a:gd name="connsiteX1" fmla="*/ 1060794 w 1060794"/>
              <a:gd name="connsiteY1" fmla="*/ 91798 h 420943"/>
              <a:gd name="connsiteX2" fmla="*/ 917098 w 1060794"/>
              <a:gd name="connsiteY2" fmla="*/ 355051 h 420943"/>
              <a:gd name="connsiteX3" fmla="*/ 83143 w 1060794"/>
              <a:gd name="connsiteY3" fmla="*/ 420943 h 420943"/>
              <a:gd name="connsiteX4" fmla="*/ 52274 w 1060794"/>
              <a:gd name="connsiteY4" fmla="*/ 99536 h 42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794" h="420943">
                <a:moveTo>
                  <a:pt x="52274" y="99536"/>
                </a:moveTo>
                <a:cubicBezTo>
                  <a:pt x="460337" y="-44414"/>
                  <a:pt x="678331" y="-19058"/>
                  <a:pt x="1060794" y="91798"/>
                </a:cubicBezTo>
                <a:lnTo>
                  <a:pt x="917098" y="355051"/>
                </a:lnTo>
                <a:cubicBezTo>
                  <a:pt x="586152" y="319605"/>
                  <a:pt x="476747" y="350001"/>
                  <a:pt x="83143" y="420943"/>
                </a:cubicBezTo>
                <a:cubicBezTo>
                  <a:pt x="21668" y="405902"/>
                  <a:pt x="-51925" y="189478"/>
                  <a:pt x="52274" y="99536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5" name="Freeform 20"/>
          <p:cNvSpPr>
            <a:spLocks/>
          </p:cNvSpPr>
          <p:nvPr/>
        </p:nvSpPr>
        <p:spPr bwMode="auto">
          <a:xfrm rot="955624" flipH="1">
            <a:off x="3360824" y="5971489"/>
            <a:ext cx="1021566" cy="2224531"/>
          </a:xfrm>
          <a:custGeom>
            <a:avLst/>
            <a:gdLst>
              <a:gd name="T0" fmla="*/ 852 w 1286"/>
              <a:gd name="T1" fmla="*/ 2796 h 2796"/>
              <a:gd name="T2" fmla="*/ 785 w 1286"/>
              <a:gd name="T3" fmla="*/ 2702 h 2796"/>
              <a:gd name="T4" fmla="*/ 446 w 1286"/>
              <a:gd name="T5" fmla="*/ 2211 h 2796"/>
              <a:gd name="T6" fmla="*/ 280 w 1286"/>
              <a:gd name="T7" fmla="*/ 1955 h 2796"/>
              <a:gd name="T8" fmla="*/ 194 w 1286"/>
              <a:gd name="T9" fmla="*/ 1805 h 2796"/>
              <a:gd name="T10" fmla="*/ 162 w 1286"/>
              <a:gd name="T11" fmla="*/ 1744 h 2796"/>
              <a:gd name="T12" fmla="*/ 148 w 1286"/>
              <a:gd name="T13" fmla="*/ 1713 h 2796"/>
              <a:gd name="T14" fmla="*/ 129 w 1286"/>
              <a:gd name="T15" fmla="*/ 1635 h 2796"/>
              <a:gd name="T16" fmla="*/ 112 w 1286"/>
              <a:gd name="T17" fmla="*/ 1487 h 2796"/>
              <a:gd name="T18" fmla="*/ 100 w 1286"/>
              <a:gd name="T19" fmla="*/ 1111 h 2796"/>
              <a:gd name="T20" fmla="*/ 87 w 1286"/>
              <a:gd name="T21" fmla="*/ 827 h 2796"/>
              <a:gd name="T22" fmla="*/ 76 w 1286"/>
              <a:gd name="T23" fmla="*/ 693 h 2796"/>
              <a:gd name="T24" fmla="*/ 36 w 1286"/>
              <a:gd name="T25" fmla="*/ 444 h 2796"/>
              <a:gd name="T26" fmla="*/ 10 w 1286"/>
              <a:gd name="T27" fmla="*/ 288 h 2796"/>
              <a:gd name="T28" fmla="*/ 0 w 1286"/>
              <a:gd name="T29" fmla="*/ 200 h 2796"/>
              <a:gd name="T30" fmla="*/ 1 w 1286"/>
              <a:gd name="T31" fmla="*/ 130 h 2796"/>
              <a:gd name="T32" fmla="*/ 17 w 1286"/>
              <a:gd name="T33" fmla="*/ 78 h 2796"/>
              <a:gd name="T34" fmla="*/ 31 w 1286"/>
              <a:gd name="T35" fmla="*/ 61 h 2796"/>
              <a:gd name="T36" fmla="*/ 54 w 1286"/>
              <a:gd name="T37" fmla="*/ 42 h 2796"/>
              <a:gd name="T38" fmla="*/ 100 w 1286"/>
              <a:gd name="T39" fmla="*/ 16 h 2796"/>
              <a:gd name="T40" fmla="*/ 147 w 1286"/>
              <a:gd name="T41" fmla="*/ 3 h 2796"/>
              <a:gd name="T42" fmla="*/ 194 w 1286"/>
              <a:gd name="T43" fmla="*/ 0 h 2796"/>
              <a:gd name="T44" fmla="*/ 240 w 1286"/>
              <a:gd name="T45" fmla="*/ 7 h 2796"/>
              <a:gd name="T46" fmla="*/ 285 w 1286"/>
              <a:gd name="T47" fmla="*/ 25 h 2796"/>
              <a:gd name="T48" fmla="*/ 351 w 1286"/>
              <a:gd name="T49" fmla="*/ 61 h 2796"/>
              <a:gd name="T50" fmla="*/ 430 w 1286"/>
              <a:gd name="T51" fmla="*/ 124 h 2796"/>
              <a:gd name="T52" fmla="*/ 498 w 1286"/>
              <a:gd name="T53" fmla="*/ 196 h 2796"/>
              <a:gd name="T54" fmla="*/ 573 w 1286"/>
              <a:gd name="T55" fmla="*/ 291 h 2796"/>
              <a:gd name="T56" fmla="*/ 590 w 1286"/>
              <a:gd name="T57" fmla="*/ 323 h 2796"/>
              <a:gd name="T58" fmla="*/ 632 w 1286"/>
              <a:gd name="T59" fmla="*/ 408 h 2796"/>
              <a:gd name="T60" fmla="*/ 700 w 1286"/>
              <a:gd name="T61" fmla="*/ 588 h 2796"/>
              <a:gd name="T62" fmla="*/ 753 w 1286"/>
              <a:gd name="T63" fmla="*/ 772 h 2796"/>
              <a:gd name="T64" fmla="*/ 793 w 1286"/>
              <a:gd name="T65" fmla="*/ 954 h 2796"/>
              <a:gd name="T66" fmla="*/ 835 w 1286"/>
              <a:gd name="T67" fmla="*/ 1196 h 2796"/>
              <a:gd name="T68" fmla="*/ 858 w 1286"/>
              <a:gd name="T69" fmla="*/ 1400 h 2796"/>
              <a:gd name="T70" fmla="*/ 859 w 1286"/>
              <a:gd name="T71" fmla="*/ 1422 h 2796"/>
              <a:gd name="T72" fmla="*/ 1286 w 1286"/>
              <a:gd name="T73" fmla="*/ 1953 h 2796"/>
              <a:gd name="T74" fmla="*/ 852 w 1286"/>
              <a:gd name="T75" fmla="*/ 2796 h 2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2796">
                <a:moveTo>
                  <a:pt x="852" y="2796"/>
                </a:moveTo>
                <a:lnTo>
                  <a:pt x="785" y="2702"/>
                </a:lnTo>
                <a:lnTo>
                  <a:pt x="446" y="2211"/>
                </a:lnTo>
                <a:lnTo>
                  <a:pt x="280" y="1955"/>
                </a:lnTo>
                <a:lnTo>
                  <a:pt x="194" y="1805"/>
                </a:lnTo>
                <a:lnTo>
                  <a:pt x="162" y="1744"/>
                </a:lnTo>
                <a:lnTo>
                  <a:pt x="148" y="1713"/>
                </a:lnTo>
                <a:lnTo>
                  <a:pt x="129" y="1635"/>
                </a:lnTo>
                <a:lnTo>
                  <a:pt x="112" y="1487"/>
                </a:lnTo>
                <a:lnTo>
                  <a:pt x="100" y="1111"/>
                </a:lnTo>
                <a:lnTo>
                  <a:pt x="87" y="827"/>
                </a:lnTo>
                <a:lnTo>
                  <a:pt x="76" y="693"/>
                </a:lnTo>
                <a:lnTo>
                  <a:pt x="36" y="444"/>
                </a:lnTo>
                <a:lnTo>
                  <a:pt x="10" y="288"/>
                </a:lnTo>
                <a:lnTo>
                  <a:pt x="0" y="200"/>
                </a:lnTo>
                <a:lnTo>
                  <a:pt x="1" y="130"/>
                </a:lnTo>
                <a:lnTo>
                  <a:pt x="17" y="78"/>
                </a:lnTo>
                <a:lnTo>
                  <a:pt x="31" y="61"/>
                </a:lnTo>
                <a:lnTo>
                  <a:pt x="54" y="42"/>
                </a:lnTo>
                <a:lnTo>
                  <a:pt x="100" y="16"/>
                </a:lnTo>
                <a:lnTo>
                  <a:pt x="147" y="3"/>
                </a:lnTo>
                <a:lnTo>
                  <a:pt x="194" y="0"/>
                </a:lnTo>
                <a:lnTo>
                  <a:pt x="240" y="7"/>
                </a:lnTo>
                <a:lnTo>
                  <a:pt x="285" y="25"/>
                </a:lnTo>
                <a:lnTo>
                  <a:pt x="351" y="61"/>
                </a:lnTo>
                <a:lnTo>
                  <a:pt x="430" y="124"/>
                </a:lnTo>
                <a:lnTo>
                  <a:pt x="498" y="196"/>
                </a:lnTo>
                <a:lnTo>
                  <a:pt x="573" y="291"/>
                </a:lnTo>
                <a:lnTo>
                  <a:pt x="590" y="323"/>
                </a:lnTo>
                <a:lnTo>
                  <a:pt x="632" y="408"/>
                </a:lnTo>
                <a:lnTo>
                  <a:pt x="700" y="588"/>
                </a:lnTo>
                <a:lnTo>
                  <a:pt x="753" y="772"/>
                </a:lnTo>
                <a:lnTo>
                  <a:pt x="793" y="954"/>
                </a:lnTo>
                <a:lnTo>
                  <a:pt x="835" y="1196"/>
                </a:lnTo>
                <a:lnTo>
                  <a:pt x="858" y="1400"/>
                </a:lnTo>
                <a:lnTo>
                  <a:pt x="859" y="1422"/>
                </a:lnTo>
                <a:lnTo>
                  <a:pt x="1286" y="1953"/>
                </a:lnTo>
                <a:lnTo>
                  <a:pt x="852" y="2796"/>
                </a:lnTo>
                <a:close/>
              </a:path>
            </a:pathLst>
          </a:custGeom>
          <a:solidFill>
            <a:srgbClr val="F3C9A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 45"/>
          <p:cNvSpPr/>
          <p:nvPr/>
        </p:nvSpPr>
        <p:spPr>
          <a:xfrm rot="169962" flipH="1">
            <a:off x="1142771" y="5670887"/>
            <a:ext cx="2707533" cy="3190992"/>
          </a:xfrm>
          <a:custGeom>
            <a:avLst/>
            <a:gdLst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193963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71738 w 1617291"/>
              <a:gd name="connsiteY27" fmla="*/ 504114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8563 w 1617291"/>
              <a:gd name="connsiteY26" fmla="*/ 412039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55069 w 1617291"/>
              <a:gd name="connsiteY27" fmla="*/ 442201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  <a:gd name="connsiteX0" fmla="*/ 241588 w 1617291"/>
              <a:gd name="connsiteY0" fmla="*/ 1424864 h 1906075"/>
              <a:gd name="connsiteX1" fmla="*/ 384463 w 1617291"/>
              <a:gd name="connsiteY1" fmla="*/ 1574089 h 1906075"/>
              <a:gd name="connsiteX2" fmla="*/ 552738 w 1617291"/>
              <a:gd name="connsiteY2" fmla="*/ 1637589 h 1906075"/>
              <a:gd name="connsiteX3" fmla="*/ 574963 w 1617291"/>
              <a:gd name="connsiteY3" fmla="*/ 1653464 h 1906075"/>
              <a:gd name="connsiteX4" fmla="*/ 663863 w 1617291"/>
              <a:gd name="connsiteY4" fmla="*/ 1805864 h 1906075"/>
              <a:gd name="connsiteX5" fmla="*/ 698788 w 1617291"/>
              <a:gd name="connsiteY5" fmla="*/ 1894764 h 1906075"/>
              <a:gd name="connsiteX6" fmla="*/ 901988 w 1617291"/>
              <a:gd name="connsiteY6" fmla="*/ 1894764 h 1906075"/>
              <a:gd name="connsiteX7" fmla="*/ 1143288 w 1617291"/>
              <a:gd name="connsiteY7" fmla="*/ 1802689 h 1906075"/>
              <a:gd name="connsiteX8" fmla="*/ 1403638 w 1617291"/>
              <a:gd name="connsiteY8" fmla="*/ 1688389 h 1906075"/>
              <a:gd name="connsiteX9" fmla="*/ 1597313 w 1617291"/>
              <a:gd name="connsiteY9" fmla="*/ 1561389 h 1906075"/>
              <a:gd name="connsiteX10" fmla="*/ 1610013 w 1617291"/>
              <a:gd name="connsiteY10" fmla="*/ 1447089 h 1906075"/>
              <a:gd name="connsiteX11" fmla="*/ 1587788 w 1617291"/>
              <a:gd name="connsiteY11" fmla="*/ 1370889 h 1906075"/>
              <a:gd name="connsiteX12" fmla="*/ 1559213 w 1617291"/>
              <a:gd name="connsiteY12" fmla="*/ 1056564 h 1906075"/>
              <a:gd name="connsiteX13" fmla="*/ 1457613 w 1617291"/>
              <a:gd name="connsiteY13" fmla="*/ 526339 h 1906075"/>
              <a:gd name="connsiteX14" fmla="*/ 1371888 w 1617291"/>
              <a:gd name="connsiteY14" fmla="*/ 145339 h 1906075"/>
              <a:gd name="connsiteX15" fmla="*/ 1286163 w 1617291"/>
              <a:gd name="connsiteY15" fmla="*/ 11989 h 1906075"/>
              <a:gd name="connsiteX16" fmla="*/ 1187738 w 1617291"/>
              <a:gd name="connsiteY16" fmla="*/ 5639 h 1906075"/>
              <a:gd name="connsiteX17" fmla="*/ 1127413 w 1617291"/>
              <a:gd name="connsiteY17" fmla="*/ 5639 h 1906075"/>
              <a:gd name="connsiteX18" fmla="*/ 933738 w 1617291"/>
              <a:gd name="connsiteY18" fmla="*/ 5639 h 1906075"/>
              <a:gd name="connsiteX19" fmla="*/ 762288 w 1617291"/>
              <a:gd name="connsiteY19" fmla="*/ 75489 h 1906075"/>
              <a:gd name="connsiteX20" fmla="*/ 559088 w 1617291"/>
              <a:gd name="connsiteY20" fmla="*/ 129464 h 1906075"/>
              <a:gd name="connsiteX21" fmla="*/ 457488 w 1617291"/>
              <a:gd name="connsiteY21" fmla="*/ 170739 h 1906075"/>
              <a:gd name="connsiteX22" fmla="*/ 438438 w 1617291"/>
              <a:gd name="connsiteY22" fmla="*/ 183439 h 1906075"/>
              <a:gd name="connsiteX23" fmla="*/ 400338 w 1617291"/>
              <a:gd name="connsiteY23" fmla="*/ 186614 h 1906075"/>
              <a:gd name="connsiteX24" fmla="*/ 320963 w 1617291"/>
              <a:gd name="connsiteY24" fmla="*/ 237414 h 1906075"/>
              <a:gd name="connsiteX25" fmla="*/ 216188 w 1617291"/>
              <a:gd name="connsiteY25" fmla="*/ 342189 h 1906075"/>
              <a:gd name="connsiteX26" fmla="*/ 166182 w 1617291"/>
              <a:gd name="connsiteY26" fmla="*/ 378701 h 1906075"/>
              <a:gd name="connsiteX27" fmla="*/ 145544 w 1617291"/>
              <a:gd name="connsiteY27" fmla="*/ 430295 h 1906075"/>
              <a:gd name="connsiteX28" fmla="*/ 224920 w 1617291"/>
              <a:gd name="connsiteY28" fmla="*/ 691439 h 1906075"/>
              <a:gd name="connsiteX29" fmla="*/ 235238 w 1617291"/>
              <a:gd name="connsiteY29" fmla="*/ 796214 h 1906075"/>
              <a:gd name="connsiteX30" fmla="*/ 219363 w 1617291"/>
              <a:gd name="connsiteY30" fmla="*/ 843839 h 1906075"/>
              <a:gd name="connsiteX31" fmla="*/ 108238 w 1617291"/>
              <a:gd name="connsiteY31" fmla="*/ 808914 h 1906075"/>
              <a:gd name="connsiteX32" fmla="*/ 57438 w 1617291"/>
              <a:gd name="connsiteY32" fmla="*/ 808914 h 1906075"/>
              <a:gd name="connsiteX33" fmla="*/ 288 w 1617291"/>
              <a:gd name="connsiteY33" fmla="*/ 875589 h 1906075"/>
              <a:gd name="connsiteX34" fmla="*/ 82838 w 1617291"/>
              <a:gd name="connsiteY34" fmla="*/ 1097839 h 1906075"/>
              <a:gd name="connsiteX35" fmla="*/ 114588 w 1617291"/>
              <a:gd name="connsiteY35" fmla="*/ 1212139 h 1906075"/>
              <a:gd name="connsiteX36" fmla="*/ 241588 w 1617291"/>
              <a:gd name="connsiteY36" fmla="*/ 1424864 h 190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17291" h="1906075">
                <a:moveTo>
                  <a:pt x="241588" y="1424864"/>
                </a:moveTo>
                <a:cubicBezTo>
                  <a:pt x="286567" y="1485189"/>
                  <a:pt x="332605" y="1538635"/>
                  <a:pt x="384463" y="1574089"/>
                </a:cubicBezTo>
                <a:cubicBezTo>
                  <a:pt x="436321" y="1609543"/>
                  <a:pt x="520988" y="1624360"/>
                  <a:pt x="552738" y="1637589"/>
                </a:cubicBezTo>
                <a:cubicBezTo>
                  <a:pt x="584488" y="1650818"/>
                  <a:pt x="556442" y="1625418"/>
                  <a:pt x="574963" y="1653464"/>
                </a:cubicBezTo>
                <a:cubicBezTo>
                  <a:pt x="593484" y="1681510"/>
                  <a:pt x="643226" y="1765648"/>
                  <a:pt x="663863" y="1805864"/>
                </a:cubicBezTo>
                <a:cubicBezTo>
                  <a:pt x="684500" y="1846080"/>
                  <a:pt x="659101" y="1879947"/>
                  <a:pt x="698788" y="1894764"/>
                </a:cubicBezTo>
                <a:cubicBezTo>
                  <a:pt x="738475" y="1909581"/>
                  <a:pt x="827905" y="1910110"/>
                  <a:pt x="901988" y="1894764"/>
                </a:cubicBezTo>
                <a:cubicBezTo>
                  <a:pt x="976071" y="1879418"/>
                  <a:pt x="1059680" y="1837085"/>
                  <a:pt x="1143288" y="1802689"/>
                </a:cubicBezTo>
                <a:cubicBezTo>
                  <a:pt x="1226896" y="1768293"/>
                  <a:pt x="1327967" y="1728606"/>
                  <a:pt x="1403638" y="1688389"/>
                </a:cubicBezTo>
                <a:cubicBezTo>
                  <a:pt x="1479309" y="1648172"/>
                  <a:pt x="1562917" y="1601606"/>
                  <a:pt x="1597313" y="1561389"/>
                </a:cubicBezTo>
                <a:cubicBezTo>
                  <a:pt x="1631709" y="1521172"/>
                  <a:pt x="1611601" y="1478839"/>
                  <a:pt x="1610013" y="1447089"/>
                </a:cubicBezTo>
                <a:cubicBezTo>
                  <a:pt x="1608425" y="1415339"/>
                  <a:pt x="1596255" y="1435977"/>
                  <a:pt x="1587788" y="1370889"/>
                </a:cubicBezTo>
                <a:cubicBezTo>
                  <a:pt x="1579321" y="1305801"/>
                  <a:pt x="1580909" y="1197322"/>
                  <a:pt x="1559213" y="1056564"/>
                </a:cubicBezTo>
                <a:cubicBezTo>
                  <a:pt x="1537517" y="915806"/>
                  <a:pt x="1488834" y="678210"/>
                  <a:pt x="1457613" y="526339"/>
                </a:cubicBezTo>
                <a:cubicBezTo>
                  <a:pt x="1426392" y="374468"/>
                  <a:pt x="1400463" y="231064"/>
                  <a:pt x="1371888" y="145339"/>
                </a:cubicBezTo>
                <a:cubicBezTo>
                  <a:pt x="1343313" y="59614"/>
                  <a:pt x="1316855" y="35272"/>
                  <a:pt x="1286163" y="11989"/>
                </a:cubicBezTo>
                <a:cubicBezTo>
                  <a:pt x="1255471" y="-11294"/>
                  <a:pt x="1214196" y="6697"/>
                  <a:pt x="1187738" y="5639"/>
                </a:cubicBezTo>
                <a:cubicBezTo>
                  <a:pt x="1161280" y="4581"/>
                  <a:pt x="1127413" y="5639"/>
                  <a:pt x="1127413" y="5639"/>
                </a:cubicBezTo>
                <a:cubicBezTo>
                  <a:pt x="1085080" y="5639"/>
                  <a:pt x="994592" y="-6003"/>
                  <a:pt x="933738" y="5639"/>
                </a:cubicBezTo>
                <a:cubicBezTo>
                  <a:pt x="872884" y="17281"/>
                  <a:pt x="824730" y="54851"/>
                  <a:pt x="762288" y="75489"/>
                </a:cubicBezTo>
                <a:cubicBezTo>
                  <a:pt x="699846" y="96127"/>
                  <a:pt x="609888" y="113589"/>
                  <a:pt x="559088" y="129464"/>
                </a:cubicBezTo>
                <a:cubicBezTo>
                  <a:pt x="508288" y="145339"/>
                  <a:pt x="477596" y="161743"/>
                  <a:pt x="457488" y="170739"/>
                </a:cubicBezTo>
                <a:cubicBezTo>
                  <a:pt x="437380" y="179735"/>
                  <a:pt x="447963" y="180793"/>
                  <a:pt x="438438" y="183439"/>
                </a:cubicBezTo>
                <a:cubicBezTo>
                  <a:pt x="428913" y="186085"/>
                  <a:pt x="419917" y="177618"/>
                  <a:pt x="400338" y="186614"/>
                </a:cubicBezTo>
                <a:cubicBezTo>
                  <a:pt x="380759" y="195610"/>
                  <a:pt x="351655" y="211485"/>
                  <a:pt x="320963" y="237414"/>
                </a:cubicBezTo>
                <a:cubicBezTo>
                  <a:pt x="290271" y="263343"/>
                  <a:pt x="241985" y="318641"/>
                  <a:pt x="216188" y="342189"/>
                </a:cubicBezTo>
                <a:cubicBezTo>
                  <a:pt x="190391" y="365737"/>
                  <a:pt x="177956" y="364017"/>
                  <a:pt x="166182" y="378701"/>
                </a:cubicBezTo>
                <a:cubicBezTo>
                  <a:pt x="154408" y="393385"/>
                  <a:pt x="135754" y="378172"/>
                  <a:pt x="145544" y="430295"/>
                </a:cubicBezTo>
                <a:cubicBezTo>
                  <a:pt x="155334" y="482418"/>
                  <a:pt x="209971" y="630453"/>
                  <a:pt x="224920" y="691439"/>
                </a:cubicBezTo>
                <a:cubicBezTo>
                  <a:pt x="239869" y="752426"/>
                  <a:pt x="236164" y="770814"/>
                  <a:pt x="235238" y="796214"/>
                </a:cubicBezTo>
                <a:cubicBezTo>
                  <a:pt x="234312" y="821614"/>
                  <a:pt x="240530" y="841722"/>
                  <a:pt x="219363" y="843839"/>
                </a:cubicBezTo>
                <a:cubicBezTo>
                  <a:pt x="198196" y="845956"/>
                  <a:pt x="135226" y="814735"/>
                  <a:pt x="108238" y="808914"/>
                </a:cubicBezTo>
                <a:cubicBezTo>
                  <a:pt x="81250" y="803093"/>
                  <a:pt x="75429" y="797802"/>
                  <a:pt x="57438" y="808914"/>
                </a:cubicBezTo>
                <a:cubicBezTo>
                  <a:pt x="39447" y="820026"/>
                  <a:pt x="-3945" y="827435"/>
                  <a:pt x="288" y="875589"/>
                </a:cubicBezTo>
                <a:cubicBezTo>
                  <a:pt x="4521" y="923743"/>
                  <a:pt x="63788" y="1041747"/>
                  <a:pt x="82838" y="1097839"/>
                </a:cubicBezTo>
                <a:cubicBezTo>
                  <a:pt x="101888" y="1153931"/>
                  <a:pt x="93421" y="1159222"/>
                  <a:pt x="114588" y="1212139"/>
                </a:cubicBezTo>
                <a:cubicBezTo>
                  <a:pt x="135755" y="1265056"/>
                  <a:pt x="196609" y="1364539"/>
                  <a:pt x="241588" y="1424864"/>
                </a:cubicBezTo>
                <a:close/>
              </a:path>
            </a:pathLst>
          </a:custGeom>
          <a:solidFill>
            <a:srgbClr val="F3C9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9" name="자유형 48"/>
          <p:cNvSpPr/>
          <p:nvPr/>
        </p:nvSpPr>
        <p:spPr>
          <a:xfrm flipH="1">
            <a:off x="3584410" y="4665626"/>
            <a:ext cx="1457487" cy="1256322"/>
          </a:xfrm>
          <a:custGeom>
            <a:avLst/>
            <a:gdLst>
              <a:gd name="connsiteX0" fmla="*/ 1392933 w 1457487"/>
              <a:gd name="connsiteY0" fmla="*/ 765238 h 1256322"/>
              <a:gd name="connsiteX1" fmla="*/ 1011933 w 1457487"/>
              <a:gd name="connsiteY1" fmla="*/ 422338 h 1256322"/>
              <a:gd name="connsiteX2" fmla="*/ 754758 w 1457487"/>
              <a:gd name="connsiteY2" fmla="*/ 298513 h 1256322"/>
              <a:gd name="connsiteX3" fmla="*/ 602358 w 1457487"/>
              <a:gd name="connsiteY3" fmla="*/ 374713 h 1256322"/>
              <a:gd name="connsiteX4" fmla="*/ 602358 w 1457487"/>
              <a:gd name="connsiteY4" fmla="*/ 641413 h 1256322"/>
              <a:gd name="connsiteX5" fmla="*/ 850008 w 1457487"/>
              <a:gd name="connsiteY5" fmla="*/ 936688 h 1256322"/>
              <a:gd name="connsiteX6" fmla="*/ 907158 w 1457487"/>
              <a:gd name="connsiteY6" fmla="*/ 1241488 h 1256322"/>
              <a:gd name="connsiteX7" fmla="*/ 611883 w 1457487"/>
              <a:gd name="connsiteY7" fmla="*/ 1155763 h 1256322"/>
              <a:gd name="connsiteX8" fmla="*/ 59433 w 1457487"/>
              <a:gd name="connsiteY8" fmla="*/ 698563 h 1256322"/>
              <a:gd name="connsiteX9" fmla="*/ 68958 w 1457487"/>
              <a:gd name="connsiteY9" fmla="*/ 155638 h 1256322"/>
              <a:gd name="connsiteX10" fmla="*/ 535683 w 1457487"/>
              <a:gd name="connsiteY10" fmla="*/ 3238 h 1256322"/>
              <a:gd name="connsiteX11" fmla="*/ 754758 w 1457487"/>
              <a:gd name="connsiteY11" fmla="*/ 69913 h 1256322"/>
              <a:gd name="connsiteX12" fmla="*/ 983358 w 1457487"/>
              <a:gd name="connsiteY12" fmla="*/ 279463 h 1256322"/>
              <a:gd name="connsiteX13" fmla="*/ 1411983 w 1457487"/>
              <a:gd name="connsiteY13" fmla="*/ 717613 h 1256322"/>
              <a:gd name="connsiteX14" fmla="*/ 1392933 w 1457487"/>
              <a:gd name="connsiteY14" fmla="*/ 765238 h 125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487" h="1256322">
                <a:moveTo>
                  <a:pt x="1392933" y="765238"/>
                </a:moveTo>
                <a:cubicBezTo>
                  <a:pt x="1326258" y="716025"/>
                  <a:pt x="1118295" y="500125"/>
                  <a:pt x="1011933" y="422338"/>
                </a:cubicBezTo>
                <a:cubicBezTo>
                  <a:pt x="905570" y="344550"/>
                  <a:pt x="823020" y="306450"/>
                  <a:pt x="754758" y="298513"/>
                </a:cubicBezTo>
                <a:cubicBezTo>
                  <a:pt x="686495" y="290575"/>
                  <a:pt x="627758" y="317563"/>
                  <a:pt x="602358" y="374713"/>
                </a:cubicBezTo>
                <a:cubicBezTo>
                  <a:pt x="576958" y="431863"/>
                  <a:pt x="561083" y="547751"/>
                  <a:pt x="602358" y="641413"/>
                </a:cubicBezTo>
                <a:cubicBezTo>
                  <a:pt x="643633" y="735075"/>
                  <a:pt x="799208" y="836675"/>
                  <a:pt x="850008" y="936688"/>
                </a:cubicBezTo>
                <a:cubicBezTo>
                  <a:pt x="900808" y="1036701"/>
                  <a:pt x="946845" y="1204976"/>
                  <a:pt x="907158" y="1241488"/>
                </a:cubicBezTo>
                <a:cubicBezTo>
                  <a:pt x="867471" y="1278000"/>
                  <a:pt x="753170" y="1246251"/>
                  <a:pt x="611883" y="1155763"/>
                </a:cubicBezTo>
                <a:cubicBezTo>
                  <a:pt x="470595" y="1065276"/>
                  <a:pt x="149920" y="865250"/>
                  <a:pt x="59433" y="698563"/>
                </a:cubicBezTo>
                <a:cubicBezTo>
                  <a:pt x="-31054" y="531876"/>
                  <a:pt x="-10417" y="271525"/>
                  <a:pt x="68958" y="155638"/>
                </a:cubicBezTo>
                <a:cubicBezTo>
                  <a:pt x="148333" y="39751"/>
                  <a:pt x="421383" y="17526"/>
                  <a:pt x="535683" y="3238"/>
                </a:cubicBezTo>
                <a:cubicBezTo>
                  <a:pt x="649983" y="-11050"/>
                  <a:pt x="680146" y="23876"/>
                  <a:pt x="754758" y="69913"/>
                </a:cubicBezTo>
                <a:cubicBezTo>
                  <a:pt x="829370" y="115950"/>
                  <a:pt x="873820" y="171513"/>
                  <a:pt x="983358" y="279463"/>
                </a:cubicBezTo>
                <a:cubicBezTo>
                  <a:pt x="1092896" y="387413"/>
                  <a:pt x="1335783" y="636651"/>
                  <a:pt x="1411983" y="717613"/>
                </a:cubicBezTo>
                <a:cubicBezTo>
                  <a:pt x="1488183" y="798575"/>
                  <a:pt x="1459608" y="814451"/>
                  <a:pt x="1392933" y="76523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자유형 49"/>
          <p:cNvSpPr/>
          <p:nvPr/>
        </p:nvSpPr>
        <p:spPr>
          <a:xfrm flipH="1">
            <a:off x="3496564" y="4225087"/>
            <a:ext cx="839646" cy="1150015"/>
          </a:xfrm>
          <a:custGeom>
            <a:avLst/>
            <a:gdLst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69746 w 839646"/>
              <a:gd name="connsiteY4" fmla="*/ 526327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7256"/>
              <a:gd name="connsiteX1" fmla="*/ 636446 w 839646"/>
              <a:gd name="connsiteY1" fmla="*/ 297727 h 997256"/>
              <a:gd name="connsiteX2" fmla="*/ 477696 w 839646"/>
              <a:gd name="connsiteY2" fmla="*/ 227877 h 997256"/>
              <a:gd name="connsiteX3" fmla="*/ 376096 w 839646"/>
              <a:gd name="connsiteY3" fmla="*/ 342177 h 997256"/>
              <a:gd name="connsiteX4" fmla="*/ 343552 w 839646"/>
              <a:gd name="connsiteY4" fmla="*/ 593002 h 997256"/>
              <a:gd name="connsiteX5" fmla="*/ 528496 w 839646"/>
              <a:gd name="connsiteY5" fmla="*/ 869227 h 997256"/>
              <a:gd name="connsiteX6" fmla="*/ 591996 w 839646"/>
              <a:gd name="connsiteY6" fmla="*/ 996227 h 997256"/>
              <a:gd name="connsiteX7" fmla="*/ 477696 w 839646"/>
              <a:gd name="connsiteY7" fmla="*/ 907327 h 997256"/>
              <a:gd name="connsiteX8" fmla="*/ 109396 w 839646"/>
              <a:gd name="connsiteY8" fmla="*/ 558077 h 997256"/>
              <a:gd name="connsiteX9" fmla="*/ 20496 w 839646"/>
              <a:gd name="connsiteY9" fmla="*/ 81827 h 997256"/>
              <a:gd name="connsiteX10" fmla="*/ 445946 w 839646"/>
              <a:gd name="connsiteY10" fmla="*/ 5627 h 997256"/>
              <a:gd name="connsiteX11" fmla="*/ 553896 w 839646"/>
              <a:gd name="connsiteY11" fmla="*/ 145327 h 997256"/>
              <a:gd name="connsiteX12" fmla="*/ 636446 w 839646"/>
              <a:gd name="connsiteY12" fmla="*/ 246927 h 997256"/>
              <a:gd name="connsiteX13" fmla="*/ 839646 w 839646"/>
              <a:gd name="connsiteY13" fmla="*/ 437427 h 997256"/>
              <a:gd name="connsiteX0" fmla="*/ 839646 w 839646"/>
              <a:gd name="connsiteY0" fmla="*/ 437427 h 998759"/>
              <a:gd name="connsiteX1" fmla="*/ 636446 w 839646"/>
              <a:gd name="connsiteY1" fmla="*/ 297727 h 998759"/>
              <a:gd name="connsiteX2" fmla="*/ 477696 w 839646"/>
              <a:gd name="connsiteY2" fmla="*/ 227877 h 998759"/>
              <a:gd name="connsiteX3" fmla="*/ 376096 w 839646"/>
              <a:gd name="connsiteY3" fmla="*/ 342177 h 998759"/>
              <a:gd name="connsiteX4" fmla="*/ 343552 w 839646"/>
              <a:gd name="connsiteY4" fmla="*/ 593002 h 998759"/>
              <a:gd name="connsiteX5" fmla="*/ 564215 w 839646"/>
              <a:gd name="connsiteY5" fmla="*/ 838271 h 998759"/>
              <a:gd name="connsiteX6" fmla="*/ 591996 w 839646"/>
              <a:gd name="connsiteY6" fmla="*/ 996227 h 998759"/>
              <a:gd name="connsiteX7" fmla="*/ 477696 w 839646"/>
              <a:gd name="connsiteY7" fmla="*/ 907327 h 998759"/>
              <a:gd name="connsiteX8" fmla="*/ 109396 w 839646"/>
              <a:gd name="connsiteY8" fmla="*/ 558077 h 998759"/>
              <a:gd name="connsiteX9" fmla="*/ 20496 w 839646"/>
              <a:gd name="connsiteY9" fmla="*/ 81827 h 998759"/>
              <a:gd name="connsiteX10" fmla="*/ 445946 w 839646"/>
              <a:gd name="connsiteY10" fmla="*/ 5627 h 998759"/>
              <a:gd name="connsiteX11" fmla="*/ 553896 w 839646"/>
              <a:gd name="connsiteY11" fmla="*/ 145327 h 998759"/>
              <a:gd name="connsiteX12" fmla="*/ 636446 w 839646"/>
              <a:gd name="connsiteY12" fmla="*/ 246927 h 998759"/>
              <a:gd name="connsiteX13" fmla="*/ 839646 w 839646"/>
              <a:gd name="connsiteY13" fmla="*/ 437427 h 998759"/>
              <a:gd name="connsiteX0" fmla="*/ 839646 w 839646"/>
              <a:gd name="connsiteY0" fmla="*/ 437427 h 1075779"/>
              <a:gd name="connsiteX1" fmla="*/ 636446 w 839646"/>
              <a:gd name="connsiteY1" fmla="*/ 297727 h 1075779"/>
              <a:gd name="connsiteX2" fmla="*/ 477696 w 839646"/>
              <a:gd name="connsiteY2" fmla="*/ 227877 h 1075779"/>
              <a:gd name="connsiteX3" fmla="*/ 376096 w 839646"/>
              <a:gd name="connsiteY3" fmla="*/ 342177 h 1075779"/>
              <a:gd name="connsiteX4" fmla="*/ 343552 w 839646"/>
              <a:gd name="connsiteY4" fmla="*/ 593002 h 1075779"/>
              <a:gd name="connsiteX5" fmla="*/ 564215 w 839646"/>
              <a:gd name="connsiteY5" fmla="*/ 838271 h 1075779"/>
              <a:gd name="connsiteX6" fmla="*/ 692008 w 839646"/>
              <a:gd name="connsiteY6" fmla="*/ 1074808 h 1075779"/>
              <a:gd name="connsiteX7" fmla="*/ 477696 w 839646"/>
              <a:gd name="connsiteY7" fmla="*/ 907327 h 1075779"/>
              <a:gd name="connsiteX8" fmla="*/ 109396 w 839646"/>
              <a:gd name="connsiteY8" fmla="*/ 558077 h 1075779"/>
              <a:gd name="connsiteX9" fmla="*/ 20496 w 839646"/>
              <a:gd name="connsiteY9" fmla="*/ 81827 h 1075779"/>
              <a:gd name="connsiteX10" fmla="*/ 445946 w 839646"/>
              <a:gd name="connsiteY10" fmla="*/ 5627 h 1075779"/>
              <a:gd name="connsiteX11" fmla="*/ 553896 w 839646"/>
              <a:gd name="connsiteY11" fmla="*/ 145327 h 1075779"/>
              <a:gd name="connsiteX12" fmla="*/ 636446 w 839646"/>
              <a:gd name="connsiteY12" fmla="*/ 246927 h 1075779"/>
              <a:gd name="connsiteX13" fmla="*/ 839646 w 839646"/>
              <a:gd name="connsiteY13" fmla="*/ 437427 h 1075779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76096 w 839646"/>
              <a:gd name="connsiteY3" fmla="*/ 342177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77696 w 839646"/>
              <a:gd name="connsiteY2" fmla="*/ 227877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64215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4995"/>
              <a:gd name="connsiteX1" fmla="*/ 636446 w 839646"/>
              <a:gd name="connsiteY1" fmla="*/ 297727 h 1134995"/>
              <a:gd name="connsiteX2" fmla="*/ 496746 w 839646"/>
              <a:gd name="connsiteY2" fmla="*/ 261214 h 1134995"/>
              <a:gd name="connsiteX3" fmla="*/ 347521 w 839646"/>
              <a:gd name="connsiteY3" fmla="*/ 354083 h 1134995"/>
              <a:gd name="connsiteX4" fmla="*/ 343552 w 839646"/>
              <a:gd name="connsiteY4" fmla="*/ 593002 h 1134995"/>
              <a:gd name="connsiteX5" fmla="*/ 557071 w 839646"/>
              <a:gd name="connsiteY5" fmla="*/ 838271 h 1134995"/>
              <a:gd name="connsiteX6" fmla="*/ 715820 w 839646"/>
              <a:gd name="connsiteY6" fmla="*/ 1134339 h 1134995"/>
              <a:gd name="connsiteX7" fmla="*/ 477696 w 839646"/>
              <a:gd name="connsiteY7" fmla="*/ 907327 h 1134995"/>
              <a:gd name="connsiteX8" fmla="*/ 109396 w 839646"/>
              <a:gd name="connsiteY8" fmla="*/ 558077 h 1134995"/>
              <a:gd name="connsiteX9" fmla="*/ 20496 w 839646"/>
              <a:gd name="connsiteY9" fmla="*/ 81827 h 1134995"/>
              <a:gd name="connsiteX10" fmla="*/ 445946 w 839646"/>
              <a:gd name="connsiteY10" fmla="*/ 5627 h 1134995"/>
              <a:gd name="connsiteX11" fmla="*/ 553896 w 839646"/>
              <a:gd name="connsiteY11" fmla="*/ 145327 h 1134995"/>
              <a:gd name="connsiteX12" fmla="*/ 636446 w 839646"/>
              <a:gd name="connsiteY12" fmla="*/ 246927 h 1134995"/>
              <a:gd name="connsiteX13" fmla="*/ 839646 w 839646"/>
              <a:gd name="connsiteY13" fmla="*/ 437427 h 1134995"/>
              <a:gd name="connsiteX0" fmla="*/ 839646 w 839646"/>
              <a:gd name="connsiteY0" fmla="*/ 437427 h 1132622"/>
              <a:gd name="connsiteX1" fmla="*/ 636446 w 839646"/>
              <a:gd name="connsiteY1" fmla="*/ 297727 h 1132622"/>
              <a:gd name="connsiteX2" fmla="*/ 496746 w 839646"/>
              <a:gd name="connsiteY2" fmla="*/ 261214 h 1132622"/>
              <a:gd name="connsiteX3" fmla="*/ 347521 w 839646"/>
              <a:gd name="connsiteY3" fmla="*/ 354083 h 1132622"/>
              <a:gd name="connsiteX4" fmla="*/ 343552 w 839646"/>
              <a:gd name="connsiteY4" fmla="*/ 593002 h 1132622"/>
              <a:gd name="connsiteX5" fmla="*/ 557071 w 839646"/>
              <a:gd name="connsiteY5" fmla="*/ 838271 h 1132622"/>
              <a:gd name="connsiteX6" fmla="*/ 725345 w 839646"/>
              <a:gd name="connsiteY6" fmla="*/ 1131958 h 1132622"/>
              <a:gd name="connsiteX7" fmla="*/ 477696 w 839646"/>
              <a:gd name="connsiteY7" fmla="*/ 907327 h 1132622"/>
              <a:gd name="connsiteX8" fmla="*/ 109396 w 839646"/>
              <a:gd name="connsiteY8" fmla="*/ 558077 h 1132622"/>
              <a:gd name="connsiteX9" fmla="*/ 20496 w 839646"/>
              <a:gd name="connsiteY9" fmla="*/ 81827 h 1132622"/>
              <a:gd name="connsiteX10" fmla="*/ 445946 w 839646"/>
              <a:gd name="connsiteY10" fmla="*/ 5627 h 1132622"/>
              <a:gd name="connsiteX11" fmla="*/ 553896 w 839646"/>
              <a:gd name="connsiteY11" fmla="*/ 145327 h 1132622"/>
              <a:gd name="connsiteX12" fmla="*/ 636446 w 839646"/>
              <a:gd name="connsiteY12" fmla="*/ 246927 h 1132622"/>
              <a:gd name="connsiteX13" fmla="*/ 839646 w 839646"/>
              <a:gd name="connsiteY13" fmla="*/ 437427 h 1132622"/>
              <a:gd name="connsiteX0" fmla="*/ 839646 w 839646"/>
              <a:gd name="connsiteY0" fmla="*/ 437427 h 1150015"/>
              <a:gd name="connsiteX1" fmla="*/ 636446 w 839646"/>
              <a:gd name="connsiteY1" fmla="*/ 297727 h 1150015"/>
              <a:gd name="connsiteX2" fmla="*/ 496746 w 839646"/>
              <a:gd name="connsiteY2" fmla="*/ 261214 h 1150015"/>
              <a:gd name="connsiteX3" fmla="*/ 347521 w 839646"/>
              <a:gd name="connsiteY3" fmla="*/ 354083 h 1150015"/>
              <a:gd name="connsiteX4" fmla="*/ 343552 w 839646"/>
              <a:gd name="connsiteY4" fmla="*/ 593002 h 1150015"/>
              <a:gd name="connsiteX5" fmla="*/ 557071 w 839646"/>
              <a:gd name="connsiteY5" fmla="*/ 838271 h 1150015"/>
              <a:gd name="connsiteX6" fmla="*/ 725345 w 839646"/>
              <a:gd name="connsiteY6" fmla="*/ 1131958 h 1150015"/>
              <a:gd name="connsiteX7" fmla="*/ 477696 w 839646"/>
              <a:gd name="connsiteY7" fmla="*/ 907327 h 1150015"/>
              <a:gd name="connsiteX8" fmla="*/ 109396 w 839646"/>
              <a:gd name="connsiteY8" fmla="*/ 558077 h 1150015"/>
              <a:gd name="connsiteX9" fmla="*/ 20496 w 839646"/>
              <a:gd name="connsiteY9" fmla="*/ 81827 h 1150015"/>
              <a:gd name="connsiteX10" fmla="*/ 445946 w 839646"/>
              <a:gd name="connsiteY10" fmla="*/ 5627 h 1150015"/>
              <a:gd name="connsiteX11" fmla="*/ 553896 w 839646"/>
              <a:gd name="connsiteY11" fmla="*/ 145327 h 1150015"/>
              <a:gd name="connsiteX12" fmla="*/ 636446 w 839646"/>
              <a:gd name="connsiteY12" fmla="*/ 246927 h 1150015"/>
              <a:gd name="connsiteX13" fmla="*/ 839646 w 839646"/>
              <a:gd name="connsiteY13" fmla="*/ 437427 h 11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39646" h="1150015">
                <a:moveTo>
                  <a:pt x="839646" y="437427"/>
                </a:moveTo>
                <a:cubicBezTo>
                  <a:pt x="839646" y="445894"/>
                  <a:pt x="693596" y="327096"/>
                  <a:pt x="636446" y="297727"/>
                </a:cubicBezTo>
                <a:cubicBezTo>
                  <a:pt x="579296" y="268358"/>
                  <a:pt x="544900" y="251821"/>
                  <a:pt x="496746" y="261214"/>
                </a:cubicBezTo>
                <a:cubicBezTo>
                  <a:pt x="448592" y="270607"/>
                  <a:pt x="373053" y="298785"/>
                  <a:pt x="347521" y="354083"/>
                </a:cubicBezTo>
                <a:cubicBezTo>
                  <a:pt x="321989" y="409381"/>
                  <a:pt x="308627" y="512304"/>
                  <a:pt x="343552" y="593002"/>
                </a:cubicBezTo>
                <a:cubicBezTo>
                  <a:pt x="378477" y="673700"/>
                  <a:pt x="493439" y="748445"/>
                  <a:pt x="557071" y="838271"/>
                </a:cubicBezTo>
                <a:cubicBezTo>
                  <a:pt x="620703" y="928097"/>
                  <a:pt x="686187" y="1051392"/>
                  <a:pt x="725345" y="1131958"/>
                </a:cubicBezTo>
                <a:cubicBezTo>
                  <a:pt x="764503" y="1212524"/>
                  <a:pt x="580354" y="1002974"/>
                  <a:pt x="477696" y="907327"/>
                </a:cubicBezTo>
                <a:cubicBezTo>
                  <a:pt x="375038" y="811680"/>
                  <a:pt x="185596" y="695660"/>
                  <a:pt x="109396" y="558077"/>
                </a:cubicBezTo>
                <a:cubicBezTo>
                  <a:pt x="33196" y="420494"/>
                  <a:pt x="-35596" y="173902"/>
                  <a:pt x="20496" y="81827"/>
                </a:cubicBezTo>
                <a:cubicBezTo>
                  <a:pt x="76588" y="-10248"/>
                  <a:pt x="357046" y="-4956"/>
                  <a:pt x="445946" y="5627"/>
                </a:cubicBezTo>
                <a:cubicBezTo>
                  <a:pt x="534846" y="16210"/>
                  <a:pt x="522146" y="105110"/>
                  <a:pt x="553896" y="145327"/>
                </a:cubicBezTo>
                <a:cubicBezTo>
                  <a:pt x="585646" y="185544"/>
                  <a:pt x="594113" y="203535"/>
                  <a:pt x="636446" y="246927"/>
                </a:cubicBezTo>
                <a:cubicBezTo>
                  <a:pt x="678779" y="290319"/>
                  <a:pt x="839646" y="428960"/>
                  <a:pt x="839646" y="437427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1" name="자유형 50"/>
          <p:cNvSpPr/>
          <p:nvPr/>
        </p:nvSpPr>
        <p:spPr>
          <a:xfrm flipH="1">
            <a:off x="3822100" y="6009334"/>
            <a:ext cx="901633" cy="704273"/>
          </a:xfrm>
          <a:custGeom>
            <a:avLst/>
            <a:gdLst>
              <a:gd name="connsiteX0" fmla="*/ 260382 w 901633"/>
              <a:gd name="connsiteY0" fmla="*/ 683593 h 704273"/>
              <a:gd name="connsiteX1" fmla="*/ 198469 w 901633"/>
              <a:gd name="connsiteY1" fmla="*/ 435943 h 704273"/>
              <a:gd name="connsiteX2" fmla="*/ 212757 w 901633"/>
              <a:gd name="connsiteY2" fmla="*/ 240680 h 704273"/>
              <a:gd name="connsiteX3" fmla="*/ 446119 w 901633"/>
              <a:gd name="connsiteY3" fmla="*/ 269255 h 704273"/>
              <a:gd name="connsiteX4" fmla="*/ 703294 w 901633"/>
              <a:gd name="connsiteY4" fmla="*/ 502618 h 704273"/>
              <a:gd name="connsiteX5" fmla="*/ 846169 w 901633"/>
              <a:gd name="connsiteY5" fmla="*/ 645493 h 704273"/>
              <a:gd name="connsiteX6" fmla="*/ 898557 w 901633"/>
              <a:gd name="connsiteY6" fmla="*/ 631205 h 704273"/>
              <a:gd name="connsiteX7" fmla="*/ 765207 w 901633"/>
              <a:gd name="connsiteY7" fmla="*/ 326405 h 704273"/>
              <a:gd name="connsiteX8" fmla="*/ 346107 w 901633"/>
              <a:gd name="connsiteY8" fmla="*/ 12080 h 704273"/>
              <a:gd name="connsiteX9" fmla="*/ 22257 w 901633"/>
              <a:gd name="connsiteY9" fmla="*/ 88280 h 704273"/>
              <a:gd name="connsiteX10" fmla="*/ 41307 w 901633"/>
              <a:gd name="connsiteY10" fmla="*/ 307355 h 704273"/>
              <a:gd name="connsiteX11" fmla="*/ 146082 w 901633"/>
              <a:gd name="connsiteY11" fmla="*/ 645493 h 704273"/>
              <a:gd name="connsiteX12" fmla="*/ 260382 w 901633"/>
              <a:gd name="connsiteY12" fmla="*/ 683593 h 70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01633" h="704273">
                <a:moveTo>
                  <a:pt x="260382" y="683593"/>
                </a:moveTo>
                <a:cubicBezTo>
                  <a:pt x="269113" y="648668"/>
                  <a:pt x="206407" y="509762"/>
                  <a:pt x="198469" y="435943"/>
                </a:cubicBezTo>
                <a:cubicBezTo>
                  <a:pt x="190531" y="362124"/>
                  <a:pt x="171482" y="268461"/>
                  <a:pt x="212757" y="240680"/>
                </a:cubicBezTo>
                <a:cubicBezTo>
                  <a:pt x="254032" y="212899"/>
                  <a:pt x="364363" y="225599"/>
                  <a:pt x="446119" y="269255"/>
                </a:cubicBezTo>
                <a:cubicBezTo>
                  <a:pt x="527875" y="312911"/>
                  <a:pt x="636619" y="439912"/>
                  <a:pt x="703294" y="502618"/>
                </a:cubicBezTo>
                <a:cubicBezTo>
                  <a:pt x="769969" y="565324"/>
                  <a:pt x="813625" y="624062"/>
                  <a:pt x="846169" y="645493"/>
                </a:cubicBezTo>
                <a:cubicBezTo>
                  <a:pt x="878713" y="666924"/>
                  <a:pt x="912051" y="684386"/>
                  <a:pt x="898557" y="631205"/>
                </a:cubicBezTo>
                <a:cubicBezTo>
                  <a:pt x="885063" y="578024"/>
                  <a:pt x="857282" y="429592"/>
                  <a:pt x="765207" y="326405"/>
                </a:cubicBezTo>
                <a:cubicBezTo>
                  <a:pt x="673132" y="223218"/>
                  <a:pt x="469932" y="51767"/>
                  <a:pt x="346107" y="12080"/>
                </a:cubicBezTo>
                <a:cubicBezTo>
                  <a:pt x="222282" y="-27607"/>
                  <a:pt x="73057" y="39067"/>
                  <a:pt x="22257" y="88280"/>
                </a:cubicBezTo>
                <a:cubicBezTo>
                  <a:pt x="-28543" y="137492"/>
                  <a:pt x="20669" y="214486"/>
                  <a:pt x="41307" y="307355"/>
                </a:cubicBezTo>
                <a:cubicBezTo>
                  <a:pt x="61944" y="400224"/>
                  <a:pt x="111157" y="579612"/>
                  <a:pt x="146082" y="645493"/>
                </a:cubicBezTo>
                <a:cubicBezTo>
                  <a:pt x="181007" y="711374"/>
                  <a:pt x="251651" y="718518"/>
                  <a:pt x="260382" y="6835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32668" y="2210803"/>
            <a:ext cx="6007759" cy="784175"/>
          </a:xfrm>
          <a:prstGeom prst="rect">
            <a:avLst/>
          </a:prstGeom>
          <a:solidFill>
            <a:srgbClr val="89C937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 latinLnBrk="0">
              <a:defRPr/>
            </a:pPr>
            <a:endParaRPr lang="ko-KR" altLang="en-US" sz="1400" kern="0" dirty="0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57916" y="2402218"/>
            <a:ext cx="3705230" cy="423128"/>
          </a:xfrm>
          <a:prstGeom prst="rect">
            <a:avLst/>
          </a:prstGeom>
          <a:solidFill>
            <a:schemeClr val="bg1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781195" y="2398877"/>
            <a:ext cx="1052103" cy="423128"/>
          </a:xfrm>
          <a:prstGeom prst="rect">
            <a:avLst/>
          </a:prstGeom>
          <a:solidFill>
            <a:srgbClr val="29A93A"/>
          </a:solidFill>
          <a:ln w="12700">
            <a:solidFill>
              <a:srgbClr val="01A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prstClr val="white"/>
                </a:solidFill>
              </a:rPr>
              <a:t>통합검색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257321" y="2398877"/>
            <a:ext cx="423578" cy="423128"/>
            <a:chOff x="7211538" y="2410199"/>
            <a:chExt cx="352800" cy="352425"/>
          </a:xfrm>
        </p:grpSpPr>
        <p:sp>
          <p:nvSpPr>
            <p:cNvPr id="8" name="직사각형 7"/>
            <p:cNvSpPr/>
            <p:nvPr/>
          </p:nvSpPr>
          <p:spPr>
            <a:xfrm>
              <a:off x="7211538" y="2410199"/>
              <a:ext cx="352800" cy="352425"/>
            </a:xfrm>
            <a:prstGeom prst="rect">
              <a:avLst/>
            </a:prstGeom>
            <a:solidFill>
              <a:srgbClr val="29A93A"/>
            </a:solidFill>
            <a:ln w="12700">
              <a:solidFill>
                <a:srgbClr val="01A3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도넛 9"/>
            <p:cNvSpPr/>
            <p:nvPr/>
          </p:nvSpPr>
          <p:spPr>
            <a:xfrm>
              <a:off x="7290117" y="2484361"/>
              <a:ext cx="157164" cy="156482"/>
            </a:xfrm>
            <a:prstGeom prst="donut">
              <a:avLst>
                <a:gd name="adj" fmla="val 6590"/>
              </a:avLst>
            </a:prstGeom>
            <a:solidFill>
              <a:schemeClr val="bg1"/>
            </a:solidFill>
            <a:ln w="952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 rot="18900000">
              <a:off x="7449026" y="2598749"/>
              <a:ext cx="10800" cy="108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이등변 삼각형 12"/>
          <p:cNvSpPr/>
          <p:nvPr/>
        </p:nvSpPr>
        <p:spPr>
          <a:xfrm flipV="1">
            <a:off x="6850099" y="2591168"/>
            <a:ext cx="129666" cy="86444"/>
          </a:xfrm>
          <a:prstGeom prst="triangle">
            <a:avLst/>
          </a:prstGeom>
          <a:solidFill>
            <a:srgbClr val="01C73C"/>
          </a:solidFill>
          <a:ln w="952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581757" y="2437279"/>
            <a:ext cx="3333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http</a:t>
            </a: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://</a:t>
            </a:r>
            <a:r>
              <a:rPr lang="en-US" altLang="ko-KR" sz="1400" dirty="0" err="1"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www.58opal.shop:8000</a:t>
            </a: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/</a:t>
            </a:r>
            <a:r>
              <a:rPr lang="en-US" altLang="ko-KR" sz="1400" dirty="0" err="1"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opalproject</a:t>
            </a:r>
            <a:r>
              <a:rPr lang="en-US" altLang="ko-KR" sz="1400" dirty="0"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/</a:t>
            </a:r>
            <a:r>
              <a:rPr lang="en-US" altLang="ko-KR" sz="1400" kern="0" dirty="0" smtClean="0"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1400" kern="0" dirty="0"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03122" y="3403720"/>
            <a:ext cx="446685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kern="0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58</a:t>
            </a:r>
            <a:r>
              <a:rPr lang="ko-KR" altLang="en-US" sz="4400" kern="0" dirty="0" smtClean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세대를 위한 건강정보시스템</a:t>
            </a:r>
            <a:endParaRPr lang="ko-KR" altLang="en-US" sz="20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remove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remove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remove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remove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remove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remove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remove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000"/>
                            </p:stCondLst>
                            <p:childTnLst>
                              <p:par>
                                <p:cTn id="13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7" grpId="0" animBg="1"/>
      <p:bldP spid="37" grpId="1" animBg="1"/>
      <p:bldP spid="37" grpId="2" animBg="1"/>
      <p:bldP spid="37" grpId="3" animBg="1"/>
      <p:bldP spid="37" grpId="4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3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기존 서비스와의 차별성 및 독창성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759914" y="940099"/>
            <a:ext cx="19542840" cy="67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517515" y="23785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80763120" descr="EMB0000323822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54" y="1994195"/>
            <a:ext cx="4863830" cy="30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998349" y="4836932"/>
            <a:ext cx="2791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출처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</a:t>
            </a:r>
            <a:r>
              <a:rPr lang="ko-KR" altLang="en-US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미래에셋대우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리서치센터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962009" y="1274366"/>
            <a:ext cx="4835676" cy="583202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마켓컬리</a:t>
            </a:r>
            <a:r>
              <a:rPr lang="ko-KR" altLang="en-US" sz="2400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en-US" altLang="ko-KR" sz="2400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vs </a:t>
            </a:r>
            <a:r>
              <a:rPr lang="ko-KR" altLang="en-US" sz="2400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쿠팡</a:t>
            </a:r>
            <a:r>
              <a:rPr lang="ko-KR" altLang="en-US" sz="2400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en-US" altLang="ko-KR" sz="2400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vs </a:t>
            </a:r>
            <a:r>
              <a:rPr lang="ko-KR" altLang="en-US" sz="2400" dirty="0" err="1">
                <a:latin typeface="1훈떡볶이 R" panose="02020603020101020101" pitchFamily="18" charset="-127"/>
                <a:ea typeface="1훈떡볶이 R" panose="02020603020101020101" pitchFamily="18" charset="-127"/>
              </a:rPr>
              <a:t>이마트몰</a:t>
            </a:r>
            <a:r>
              <a:rPr lang="ko-KR" altLang="en-US" sz="2400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이용 </a:t>
            </a:r>
            <a:r>
              <a:rPr lang="ko-KR" altLang="en-US" sz="24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이유</a:t>
            </a:r>
            <a:endParaRPr lang="en-US" altLang="ko-KR" sz="24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2446" y="5394084"/>
            <a:ext cx="5541819" cy="81984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base"/>
            <a:r>
              <a:rPr lang="ko-KR" altLang="en-US" sz="2400" kern="0" dirty="0" err="1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쿠팡</a:t>
            </a:r>
            <a:r>
              <a:rPr lang="en-US" altLang="ko-KR" sz="2400" kern="0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2400" kern="0" dirty="0" err="1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이마트몰</a:t>
            </a:r>
            <a:r>
              <a:rPr lang="en-US" altLang="ko-KR" sz="2400" kern="0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2400" kern="0" dirty="0" err="1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마켓컬리를</a:t>
            </a:r>
            <a:r>
              <a:rPr lang="ko-KR" altLang="en-US" sz="2400" kern="0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사용하는 이유는 </a:t>
            </a:r>
            <a:endParaRPr lang="en-US" altLang="ko-KR" sz="2400" kern="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algn="ctr" fontAlgn="base"/>
            <a:r>
              <a:rPr lang="ko-KR" altLang="en-US" sz="2400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배송에 </a:t>
            </a:r>
            <a:r>
              <a:rPr lang="ko-KR" altLang="en-US" sz="2400" kern="0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관련된 이유가 많았다</a:t>
            </a:r>
            <a:r>
              <a:rPr lang="en-US" altLang="ko-KR" sz="2400" kern="0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2400" kern="0" dirty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487863" y="4836932"/>
            <a:ext cx="2791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출처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</a:t>
            </a:r>
            <a:r>
              <a:rPr lang="ko-KR" altLang="en-US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미래에셋대우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리서치센터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451523" y="1274366"/>
            <a:ext cx="4835676" cy="583202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1훈떡볶이 R" panose="02020603020101020101" pitchFamily="18" charset="-127"/>
                <a:ea typeface="1훈떡볶이 R" panose="02020603020101020101" pitchFamily="18" charset="-127"/>
              </a:rPr>
              <a:t>마켓컬리 </a:t>
            </a:r>
            <a:r>
              <a:rPr lang="en-US" altLang="ko-KR" sz="2400"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r>
              <a:rPr lang="ko-KR" altLang="en-US" sz="2400">
                <a:latin typeface="1훈떡볶이 R" panose="02020603020101020101" pitchFamily="18" charset="-127"/>
                <a:ea typeface="1훈떡볶이 R" panose="02020603020101020101" pitchFamily="18" charset="-127"/>
              </a:rPr>
              <a:t>건당 배송관련 비용 추정</a:t>
            </a:r>
            <a:endParaRPr lang="en-US" altLang="ko-KR" sz="24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021960" y="5394084"/>
            <a:ext cx="5541819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base"/>
            <a:r>
              <a:rPr lang="en-US" altLang="ko-KR" sz="2400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r>
              <a:rPr lang="ko-KR" altLang="en-US" sz="2400" kern="0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건당 배송관련 비용이 약 </a:t>
            </a:r>
            <a:r>
              <a:rPr lang="en-US" altLang="ko-KR" sz="2400" kern="0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r>
              <a:rPr lang="ko-KR" altLang="en-US" sz="2400" kern="0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만원 정도 </a:t>
            </a:r>
            <a:endParaRPr lang="en-US" altLang="ko-KR" sz="2400" kern="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algn="ctr" fontAlgn="base"/>
            <a:r>
              <a:rPr lang="ko-KR" altLang="en-US" sz="2400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소요 </a:t>
            </a:r>
            <a:r>
              <a:rPr lang="ko-KR" altLang="en-US" sz="2400" kern="0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되었다</a:t>
            </a:r>
            <a:r>
              <a:rPr lang="en-US" altLang="ko-KR" sz="2400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2400" kern="0" dirty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4048352" y="1879481"/>
            <a:ext cx="178503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575206288" descr="EMB00003238228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48" y="2064843"/>
            <a:ext cx="5112256" cy="270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707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기존 서비스와의 차별성 및 독창성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759914" y="940099"/>
            <a:ext cx="19542840" cy="67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517515" y="23785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662355" y="1225459"/>
            <a:ext cx="2791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출처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</a:t>
            </a:r>
            <a:r>
              <a:rPr lang="ko-KR" altLang="en-US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미래에셋대우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리서치센터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678161" y="1120391"/>
            <a:ext cx="4835676" cy="583202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마켓컬리</a:t>
            </a:r>
            <a:r>
              <a:rPr lang="ko-KR" altLang="en-US" sz="24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ko-KR" altLang="en-US" sz="24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손익분석</a:t>
            </a:r>
            <a:endParaRPr lang="en-US" altLang="ko-KR" sz="24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2446" y="5110950"/>
            <a:ext cx="11187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/>
            <a:r>
              <a:rPr lang="ko-KR" altLang="en-US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물류센터 확장</a:t>
            </a:r>
            <a:r>
              <a:rPr lang="en-US" altLang="ko-KR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배송관련비용</a:t>
            </a:r>
            <a:r>
              <a:rPr lang="en-US" altLang="ko-KR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광고비용 등으로 영업이익이 하락하고 마이너스 상승세 지속</a:t>
            </a:r>
            <a:endParaRPr lang="en-US" altLang="ko-KR" kern="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algn="ctr" fontAlgn="base"/>
            <a:r>
              <a:rPr lang="ko-KR" altLang="en-US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처음 </a:t>
            </a:r>
            <a:r>
              <a:rPr lang="ko-KR" altLang="en-US" kern="0" dirty="0" err="1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마켓컬리의</a:t>
            </a:r>
            <a:r>
              <a:rPr lang="ko-KR" altLang="en-US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목적은 </a:t>
            </a:r>
            <a:r>
              <a:rPr lang="en-US" altLang="ko-KR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20-49</a:t>
            </a:r>
            <a:r>
              <a:rPr lang="ko-KR" altLang="en-US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세대를 타깃으로 친환경 </a:t>
            </a:r>
            <a:r>
              <a:rPr lang="ko-KR" altLang="en-US" kern="0" dirty="0" err="1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유기농</a:t>
            </a:r>
            <a:r>
              <a:rPr lang="ko-KR" altLang="en-US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식품 </a:t>
            </a:r>
            <a:r>
              <a:rPr lang="en-US" altLang="ko-KR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-&gt; </a:t>
            </a:r>
            <a:r>
              <a:rPr lang="ko-KR" altLang="en-US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고품질 상품 판매했으나</a:t>
            </a:r>
            <a:endParaRPr lang="en-US" altLang="ko-KR" kern="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0" algn="ctr" fontAlgn="base"/>
            <a:r>
              <a:rPr lang="ko-KR" altLang="en-US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현재에는 배송에 많은 투자를 하고 있고 고품질에 </a:t>
            </a:r>
            <a:r>
              <a:rPr lang="ko-KR" altLang="en-US" kern="0" dirty="0" err="1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신경쓰고</a:t>
            </a:r>
            <a:r>
              <a:rPr lang="ko-KR" altLang="en-US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있지 않고 있다</a:t>
            </a:r>
            <a:r>
              <a:rPr lang="en-US" altLang="ko-KR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0" algn="ctr" fontAlgn="base"/>
            <a:r>
              <a:rPr lang="ko-KR" altLang="en-US" kern="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새벽배송으로 인한 인건비 부담이 많아 </a:t>
            </a:r>
            <a:r>
              <a:rPr lang="ko-KR" altLang="en-US" kern="0" dirty="0" smtClean="0">
                <a:solidFill>
                  <a:srgbClr val="FF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결국에는 </a:t>
            </a:r>
            <a:r>
              <a:rPr lang="ko-KR" altLang="en-US" kern="0" dirty="0" err="1" smtClean="0">
                <a:solidFill>
                  <a:srgbClr val="FF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배송비와</a:t>
            </a:r>
            <a:r>
              <a:rPr lang="ko-KR" altLang="en-US" kern="0" dirty="0" smtClean="0">
                <a:solidFill>
                  <a:srgbClr val="FF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인건비에 대한 부담이 고객에게 돌아가고 있다</a:t>
            </a:r>
            <a:r>
              <a:rPr lang="en-US" altLang="ko-KR" kern="0" dirty="0" smtClean="0">
                <a:solidFill>
                  <a:srgbClr val="FF0000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kern="0" dirty="0">
              <a:solidFill>
                <a:srgbClr val="FF0000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4048352" y="1879481"/>
            <a:ext cx="178503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330371992" descr="EMB00003238228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"/>
          <a:stretch/>
        </p:blipFill>
        <p:spPr bwMode="auto">
          <a:xfrm>
            <a:off x="5241645" y="2015601"/>
            <a:ext cx="6478640" cy="295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차트 17"/>
          <p:cNvGraphicFramePr/>
          <p:nvPr>
            <p:extLst>
              <p:ext uri="{D42A27DB-BD31-4B8C-83A1-F6EECF244321}">
                <p14:modId xmlns:p14="http://schemas.microsoft.com/office/powerpoint/2010/main" val="1102590178"/>
              </p:ext>
            </p:extLst>
          </p:nvPr>
        </p:nvGraphicFramePr>
        <p:xfrm>
          <a:off x="1016000" y="1857568"/>
          <a:ext cx="3871346" cy="3153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0162132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기존 서비스와의 차별성 및 독창성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759914" y="940099"/>
            <a:ext cx="19542840" cy="67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517515" y="237856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869873" y="3762009"/>
            <a:ext cx="2082269" cy="426652"/>
          </a:xfrm>
          <a:prstGeom prst="rect">
            <a:avLst/>
          </a:prstGeom>
          <a:solidFill>
            <a:srgbClr val="89C937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배송 비용 감소</a:t>
            </a:r>
            <a:endParaRPr lang="en-US" altLang="ko-KR" sz="2000" dirty="0" smtClean="0">
              <a:solidFill>
                <a:schemeClr val="tx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4048352" y="1879481"/>
            <a:ext cx="178503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0" name="대각선 방향의 모서리가 둥근 사각형 69"/>
          <p:cNvSpPr/>
          <p:nvPr/>
        </p:nvSpPr>
        <p:spPr>
          <a:xfrm>
            <a:off x="850815" y="1328206"/>
            <a:ext cx="2116543" cy="204124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E2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54923" y="4425149"/>
            <a:ext cx="3074869" cy="1290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농부와 소비자 직거래 플랫폼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택배를 이용해 직거래하여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배송 관련 비용이 대폭 감소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646317" y="3762009"/>
            <a:ext cx="2082269" cy="426652"/>
          </a:xfrm>
          <a:prstGeom prst="rect">
            <a:avLst/>
          </a:prstGeom>
          <a:solidFill>
            <a:srgbClr val="89C937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소농의 판매채널</a:t>
            </a:r>
            <a:endParaRPr lang="en-US" altLang="ko-KR" sz="2000" dirty="0" smtClean="0">
              <a:solidFill>
                <a:schemeClr val="tx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81" name="대각선 방향의 모서리가 둥근 사각형 80"/>
          <p:cNvSpPr/>
          <p:nvPr/>
        </p:nvSpPr>
        <p:spPr>
          <a:xfrm>
            <a:off x="3627259" y="1328206"/>
            <a:ext cx="2116543" cy="204124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876090" y="4425149"/>
            <a:ext cx="3340001" cy="1705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먹거리 시장의 대형화로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소농들이 판매채널을 찾기 어려움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직거래 플랫폼으로 생산량 적은 소농들의 판매채널 확보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365638" y="3762009"/>
            <a:ext cx="2082269" cy="426652"/>
          </a:xfrm>
          <a:prstGeom prst="rect">
            <a:avLst/>
          </a:prstGeom>
          <a:solidFill>
            <a:srgbClr val="89C937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안전한 먹거리 공급</a:t>
            </a:r>
            <a:endParaRPr lang="en-US" altLang="ko-KR" sz="2000" dirty="0" smtClean="0">
              <a:solidFill>
                <a:schemeClr val="tx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84" name="대각선 방향의 모서리가 둥근 사각형 83"/>
          <p:cNvSpPr/>
          <p:nvPr/>
        </p:nvSpPr>
        <p:spPr>
          <a:xfrm>
            <a:off x="6346580" y="1328206"/>
            <a:ext cx="2116543" cy="204124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2E2C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084959" y="3762009"/>
            <a:ext cx="2082269" cy="426652"/>
          </a:xfrm>
          <a:prstGeom prst="rect">
            <a:avLst/>
          </a:prstGeom>
          <a:solidFill>
            <a:srgbClr val="89C937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간편한 판매 플랫폼</a:t>
            </a:r>
            <a:endParaRPr lang="en-US" altLang="ko-KR" sz="2000" dirty="0" smtClean="0">
              <a:solidFill>
                <a:schemeClr val="tx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86" name="대각선 방향의 모서리가 둥근 사각형 85"/>
          <p:cNvSpPr/>
          <p:nvPr/>
        </p:nvSpPr>
        <p:spPr>
          <a:xfrm>
            <a:off x="9065901" y="1328206"/>
            <a:ext cx="2116543" cy="204124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A7E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solidFill>
                <a:prstClr val="white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019340" y="4425149"/>
            <a:ext cx="276033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GAP, 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친환경 인증마크를 통해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안전한 먹거리를 공급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도시와 농촌 상생 방안 확보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626287" y="4425149"/>
            <a:ext cx="303636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온래인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판매 경험이 부족한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차 농수산물 생산자와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가정 및 소규모 </a:t>
            </a:r>
            <a:r>
              <a:rPr lang="ko-KR" altLang="en-US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외식업자</a:t>
            </a: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연결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소규모 생산자도 쉽게 판매 가능</a:t>
            </a:r>
            <a:endParaRPr lang="en-US" altLang="ko-KR" dirty="0" smtClean="0">
              <a:solidFill>
                <a:prstClr val="black">
                  <a:lumMod val="75000"/>
                  <a:lumOff val="2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78" y="1648271"/>
            <a:ext cx="1458797" cy="145879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59" y="1675942"/>
            <a:ext cx="1345776" cy="134577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231" y="1423645"/>
            <a:ext cx="967036" cy="967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17" y="2241988"/>
            <a:ext cx="982049" cy="98204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077" y="1564036"/>
            <a:ext cx="1553705" cy="155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048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374608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제품 및 서비스 사업성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24" name="직사각형 23"/>
          <p:cNvSpPr/>
          <p:nvPr/>
        </p:nvSpPr>
        <p:spPr>
          <a:xfrm>
            <a:off x="1912043" y="4740180"/>
            <a:ext cx="3050582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고령친화시장 규모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51089" y="1247713"/>
            <a:ext cx="627749" cy="219351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43230" y="2550944"/>
            <a:ext cx="627749" cy="879227"/>
          </a:xfrm>
          <a:prstGeom prst="rect">
            <a:avLst/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938891" y="1247713"/>
            <a:ext cx="518801" cy="2193510"/>
          </a:xfrm>
          <a:prstGeom prst="rect">
            <a:avLst/>
          </a:prstGeom>
          <a:solidFill>
            <a:srgbClr val="F4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876558" y="1247713"/>
            <a:ext cx="627749" cy="2193510"/>
          </a:xfrm>
          <a:prstGeom prst="rect">
            <a:avLst/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251344" y="3431407"/>
            <a:ext cx="2441317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358167" y="3461014"/>
            <a:ext cx="81359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2016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791495" y="3461014"/>
            <a:ext cx="813592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2020</a:t>
            </a:r>
            <a:endParaRPr lang="en-US" altLang="ko-KR" sz="1400" b="1" dirty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338785" y="2793173"/>
            <a:ext cx="89495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27</a:t>
            </a:r>
            <a:r>
              <a:rPr lang="ko-KR" altLang="en-US" sz="1400" b="1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조원</a:t>
            </a:r>
            <a:endParaRPr lang="en-US" altLang="ko-KR" sz="1400" b="1" dirty="0" smtClean="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750816" y="2793173"/>
            <a:ext cx="894951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78</a:t>
            </a:r>
            <a:r>
              <a:rPr lang="ko-KR" altLang="en-US" sz="1400" b="1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조원</a:t>
            </a:r>
            <a:endParaRPr lang="en-US" altLang="ko-KR" sz="1400" b="1" dirty="0" smtClean="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80838" y="5124921"/>
            <a:ext cx="4912992" cy="1157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현대경제연구원에 따르면 고령친화시장 규모가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2016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년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27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조원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-&gt; 2020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년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78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조원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3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배이상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성장할 전망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966" y="3922843"/>
            <a:ext cx="776072" cy="776072"/>
          </a:xfrm>
          <a:prstGeom prst="rect">
            <a:avLst/>
          </a:prstGeom>
        </p:spPr>
      </p:pic>
      <p:sp>
        <p:nvSpPr>
          <p:cNvPr id="63" name="직사각형 62"/>
          <p:cNvSpPr/>
          <p:nvPr/>
        </p:nvSpPr>
        <p:spPr>
          <a:xfrm>
            <a:off x="7206529" y="4722285"/>
            <a:ext cx="3050582" cy="45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고령친화식품 규모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6775196" y="1242518"/>
            <a:ext cx="984446" cy="2578397"/>
            <a:chOff x="7483051" y="1242518"/>
            <a:chExt cx="813592" cy="2578397"/>
          </a:xfrm>
        </p:grpSpPr>
        <p:sp>
          <p:nvSpPr>
            <p:cNvPr id="69" name="직사각형 68"/>
            <p:cNvSpPr/>
            <p:nvPr/>
          </p:nvSpPr>
          <p:spPr>
            <a:xfrm>
              <a:off x="7501873" y="3443119"/>
              <a:ext cx="739629" cy="377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chemeClr val="bg2">
                      <a:lumMod val="25000"/>
                    </a:scheme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2011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7483051" y="1242518"/>
              <a:ext cx="813592" cy="2193510"/>
              <a:chOff x="7483051" y="1242518"/>
              <a:chExt cx="813592" cy="2193510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7635869" y="1242518"/>
                <a:ext cx="471637" cy="2193510"/>
              </a:xfrm>
              <a:prstGeom prst="rect">
                <a:avLst/>
              </a:prstGeom>
              <a:solidFill>
                <a:srgbClr val="F4F7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/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7635869" y="3277966"/>
                <a:ext cx="459349" cy="144000"/>
              </a:xfrm>
              <a:prstGeom prst="rect">
                <a:avLst/>
              </a:prstGeom>
              <a:solidFill>
                <a:srgbClr val="312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/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7483051" y="2665356"/>
                <a:ext cx="8135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bg2">
                        <a:lumMod val="25000"/>
                      </a:schemeClr>
                    </a:solidFill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5104</a:t>
                </a:r>
              </a:p>
              <a:p>
                <a:pPr algn="ctr"/>
                <a:r>
                  <a:rPr lang="ko-KR" altLang="en-US" sz="1400" b="1" dirty="0" smtClean="0">
                    <a:solidFill>
                      <a:schemeClr val="bg2">
                        <a:lumMod val="25000"/>
                      </a:schemeClr>
                    </a:solidFill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억원</a:t>
                </a:r>
                <a:endParaRPr lang="en-US" altLang="ko-KR" sz="1400" b="1" dirty="0" smtClean="0">
                  <a:solidFill>
                    <a:schemeClr val="bg2">
                      <a:lumMod val="25000"/>
                    </a:scheme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</p:grpSp>
      </p:grpSp>
      <p:sp>
        <p:nvSpPr>
          <p:cNvPr id="73" name="직사각형 72"/>
          <p:cNvSpPr/>
          <p:nvPr/>
        </p:nvSpPr>
        <p:spPr>
          <a:xfrm>
            <a:off x="6275324" y="5107026"/>
            <a:ext cx="4912992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농림축산식품부에 의하면 고령친화식품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실버푸드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의 규모는 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2011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년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5104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억원에서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2020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년 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16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조원으로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가파르게 성장할 것으로 예상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692578" y="2787978"/>
            <a:ext cx="984446" cy="377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27</a:t>
            </a:r>
          </a:p>
        </p:txBody>
      </p:sp>
      <p:grpSp>
        <p:nvGrpSpPr>
          <p:cNvPr id="144" name="그룹 143"/>
          <p:cNvGrpSpPr/>
          <p:nvPr/>
        </p:nvGrpSpPr>
        <p:grpSpPr>
          <a:xfrm>
            <a:off x="10120977" y="1237470"/>
            <a:ext cx="984446" cy="2583445"/>
            <a:chOff x="9407724" y="1237470"/>
            <a:chExt cx="813592" cy="2583445"/>
          </a:xfrm>
        </p:grpSpPr>
        <p:sp>
          <p:nvSpPr>
            <p:cNvPr id="94" name="직사각형 93"/>
            <p:cNvSpPr/>
            <p:nvPr/>
          </p:nvSpPr>
          <p:spPr>
            <a:xfrm>
              <a:off x="9444706" y="3443119"/>
              <a:ext cx="739629" cy="377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chemeClr val="bg2">
                      <a:lumMod val="25000"/>
                    </a:scheme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2020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grpSp>
          <p:nvGrpSpPr>
            <p:cNvPr id="140" name="그룹 139"/>
            <p:cNvGrpSpPr/>
            <p:nvPr/>
          </p:nvGrpSpPr>
          <p:grpSpPr>
            <a:xfrm>
              <a:off x="9407724" y="1237470"/>
              <a:ext cx="813592" cy="2185857"/>
              <a:chOff x="9407724" y="1237470"/>
              <a:chExt cx="813592" cy="2185857"/>
            </a:xfrm>
          </p:grpSpPr>
          <p:sp>
            <p:nvSpPr>
              <p:cNvPr id="91" name="직사각형 90"/>
              <p:cNvSpPr/>
              <p:nvPr/>
            </p:nvSpPr>
            <p:spPr>
              <a:xfrm>
                <a:off x="9570843" y="1237470"/>
                <a:ext cx="479495" cy="2185857"/>
              </a:xfrm>
              <a:prstGeom prst="rect">
                <a:avLst/>
              </a:prstGeom>
              <a:solidFill>
                <a:srgbClr val="312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/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9407724" y="2787978"/>
                <a:ext cx="813592" cy="377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smtClean="0">
                    <a:solidFill>
                      <a:schemeClr val="bg1"/>
                    </a:solidFill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16</a:t>
                </a:r>
                <a:r>
                  <a:rPr lang="ko-KR" altLang="en-US" sz="1400" b="1" dirty="0" smtClean="0">
                    <a:solidFill>
                      <a:schemeClr val="bg1"/>
                    </a:solidFill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조</a:t>
                </a:r>
                <a:endParaRPr lang="en-US" altLang="ko-KR" sz="1400" b="1" dirty="0" smtClean="0">
                  <a:solidFill>
                    <a:schemeClr val="bg1"/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</p:grpSp>
      </p:grpSp>
      <p:grpSp>
        <p:nvGrpSpPr>
          <p:cNvPr id="142" name="그룹 141"/>
          <p:cNvGrpSpPr/>
          <p:nvPr/>
        </p:nvGrpSpPr>
        <p:grpSpPr>
          <a:xfrm>
            <a:off x="7848610" y="1242518"/>
            <a:ext cx="984446" cy="2578397"/>
            <a:chOff x="8109916" y="1242518"/>
            <a:chExt cx="813592" cy="2578397"/>
          </a:xfrm>
        </p:grpSpPr>
        <p:sp>
          <p:nvSpPr>
            <p:cNvPr id="70" name="직사각형 69"/>
            <p:cNvSpPr/>
            <p:nvPr/>
          </p:nvSpPr>
          <p:spPr>
            <a:xfrm>
              <a:off x="8159635" y="3443119"/>
              <a:ext cx="739629" cy="377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chemeClr val="bg2">
                      <a:lumMod val="25000"/>
                    </a:scheme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2017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grpSp>
          <p:nvGrpSpPr>
            <p:cNvPr id="135" name="그룹 134"/>
            <p:cNvGrpSpPr/>
            <p:nvPr/>
          </p:nvGrpSpPr>
          <p:grpSpPr>
            <a:xfrm>
              <a:off x="8109916" y="1242518"/>
              <a:ext cx="813592" cy="2193510"/>
              <a:chOff x="8109916" y="1242518"/>
              <a:chExt cx="813592" cy="2193510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8293631" y="1242518"/>
                <a:ext cx="471637" cy="2193510"/>
              </a:xfrm>
              <a:prstGeom prst="rect">
                <a:avLst/>
              </a:prstGeom>
              <a:solidFill>
                <a:srgbClr val="F4F7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/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8293631" y="3159671"/>
                <a:ext cx="459349" cy="265304"/>
              </a:xfrm>
              <a:prstGeom prst="rect">
                <a:avLst/>
              </a:prstGeom>
              <a:solidFill>
                <a:srgbClr val="312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/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125" name="직사각형 124"/>
              <p:cNvSpPr/>
              <p:nvPr/>
            </p:nvSpPr>
            <p:spPr>
              <a:xfrm>
                <a:off x="8109916" y="2552418"/>
                <a:ext cx="81359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bg2">
                        <a:lumMod val="25000"/>
                      </a:schemeClr>
                    </a:solidFill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1</a:t>
                </a:r>
                <a:r>
                  <a:rPr lang="ko-KR" altLang="en-US" sz="1400" b="1" dirty="0" smtClean="0">
                    <a:solidFill>
                      <a:schemeClr val="bg2">
                        <a:lumMod val="25000"/>
                      </a:schemeClr>
                    </a:solidFill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조</a:t>
                </a:r>
                <a:endParaRPr lang="en-US" altLang="ko-KR" sz="1400" b="1" dirty="0" smtClean="0">
                  <a:solidFill>
                    <a:schemeClr val="bg2">
                      <a:lumMod val="25000"/>
                    </a:scheme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  <a:p>
                <a:pPr algn="ctr"/>
                <a:r>
                  <a:rPr lang="en-US" altLang="ko-KR" sz="1400" b="1" dirty="0" smtClean="0">
                    <a:solidFill>
                      <a:schemeClr val="bg2">
                        <a:lumMod val="25000"/>
                      </a:schemeClr>
                    </a:solidFill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1</a:t>
                </a:r>
                <a:r>
                  <a:rPr lang="ko-KR" altLang="en-US" sz="1400" b="1" dirty="0" smtClean="0">
                    <a:solidFill>
                      <a:schemeClr val="bg2">
                        <a:lumMod val="25000"/>
                      </a:schemeClr>
                    </a:solidFill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억원</a:t>
                </a:r>
                <a:endParaRPr lang="en-US" altLang="ko-KR" sz="1400" b="1" dirty="0" smtClean="0">
                  <a:solidFill>
                    <a:schemeClr val="bg2">
                      <a:lumMod val="25000"/>
                    </a:scheme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</p:grp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565" y="3904948"/>
            <a:ext cx="856649" cy="776072"/>
          </a:xfrm>
          <a:prstGeom prst="rect">
            <a:avLst/>
          </a:prstGeom>
        </p:spPr>
      </p:pic>
      <p:grpSp>
        <p:nvGrpSpPr>
          <p:cNvPr id="143" name="그룹 142"/>
          <p:cNvGrpSpPr/>
          <p:nvPr/>
        </p:nvGrpSpPr>
        <p:grpSpPr>
          <a:xfrm>
            <a:off x="8982532" y="1242518"/>
            <a:ext cx="984446" cy="2578397"/>
            <a:chOff x="8785864" y="1242518"/>
            <a:chExt cx="813592" cy="2578397"/>
          </a:xfrm>
        </p:grpSpPr>
        <p:sp>
          <p:nvSpPr>
            <p:cNvPr id="93" name="직사각형 92"/>
            <p:cNvSpPr/>
            <p:nvPr/>
          </p:nvSpPr>
          <p:spPr>
            <a:xfrm>
              <a:off x="8814987" y="3443119"/>
              <a:ext cx="739629" cy="3777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solidFill>
                    <a:schemeClr val="bg2">
                      <a:lumMod val="25000"/>
                    </a:scheme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2018</a:t>
              </a:r>
              <a:endParaRPr lang="en-US" altLang="ko-KR" sz="1400" b="1" dirty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grpSp>
          <p:nvGrpSpPr>
            <p:cNvPr id="136" name="그룹 135"/>
            <p:cNvGrpSpPr/>
            <p:nvPr/>
          </p:nvGrpSpPr>
          <p:grpSpPr>
            <a:xfrm>
              <a:off x="8785864" y="1242518"/>
              <a:ext cx="813592" cy="2193510"/>
              <a:chOff x="8785864" y="1242518"/>
              <a:chExt cx="813592" cy="2193510"/>
            </a:xfrm>
          </p:grpSpPr>
          <p:sp>
            <p:nvSpPr>
              <p:cNvPr id="88" name="직사각형 87"/>
              <p:cNvSpPr/>
              <p:nvPr/>
            </p:nvSpPr>
            <p:spPr>
              <a:xfrm>
                <a:off x="8948278" y="1242518"/>
                <a:ext cx="471637" cy="2193510"/>
              </a:xfrm>
              <a:prstGeom prst="rect">
                <a:avLst/>
              </a:prstGeom>
              <a:solidFill>
                <a:srgbClr val="F4F7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/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8966442" y="3010888"/>
                <a:ext cx="459349" cy="414088"/>
              </a:xfrm>
              <a:prstGeom prst="rect">
                <a:avLst/>
              </a:prstGeom>
              <a:solidFill>
                <a:srgbClr val="312F4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>
                  <a:solidFill>
                    <a:schemeClr val="bg1"/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8785864" y="3087193"/>
                <a:ext cx="81359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400" b="1" dirty="0" smtClean="0">
                    <a:solidFill>
                      <a:schemeClr val="bg1"/>
                    </a:solidFill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2</a:t>
                </a:r>
                <a:r>
                  <a:rPr lang="ko-KR" altLang="en-US" sz="1400" b="1" dirty="0" smtClean="0">
                    <a:solidFill>
                      <a:schemeClr val="bg1"/>
                    </a:solidFill>
                    <a:latin typeface="1훈떡볶이 R" panose="02020603020101020101" pitchFamily="18" charset="-127"/>
                    <a:ea typeface="1훈떡볶이 R" panose="02020603020101020101" pitchFamily="18" charset="-127"/>
                  </a:rPr>
                  <a:t>조</a:t>
                </a:r>
                <a:endParaRPr lang="en-US" altLang="ko-KR" sz="1400" b="1" dirty="0" smtClean="0">
                  <a:solidFill>
                    <a:schemeClr val="bg1"/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endParaRPr>
              </a:p>
            </p:txBody>
          </p:sp>
        </p:grpSp>
      </p:grpSp>
      <p:cxnSp>
        <p:nvCxnSpPr>
          <p:cNvPr id="68" name="직선 연결선 67"/>
          <p:cNvCxnSpPr/>
          <p:nvPr/>
        </p:nvCxnSpPr>
        <p:spPr>
          <a:xfrm>
            <a:off x="6325397" y="3419178"/>
            <a:ext cx="5233180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6474441" y="1179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3" name="Rectangle 4"/>
          <p:cNvSpPr>
            <a:spLocks noChangeArrowheads="1"/>
          </p:cNvSpPr>
          <p:nvPr/>
        </p:nvSpPr>
        <p:spPr bwMode="auto">
          <a:xfrm>
            <a:off x="10027514" y="9504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9744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64122" y="390363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제품 및 서비스 사업성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76" name="직사각형 75"/>
          <p:cNvSpPr/>
          <p:nvPr/>
        </p:nvSpPr>
        <p:spPr>
          <a:xfrm>
            <a:off x="983109" y="4722285"/>
            <a:ext cx="4912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58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세대 </a:t>
            </a:r>
            <a:r>
              <a:rPr lang="ko-KR" altLang="en-US" b="1" dirty="0" err="1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은퇴후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백화점 소비 줄이고 홈쇼핑 이용 증가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409443" y="5187186"/>
            <a:ext cx="40603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은퇴 후 백화점에서의 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소비는 줄이고 홈쇼핑 이용은 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더 많이 </a:t>
            </a:r>
            <a:r>
              <a:rPr lang="ko-KR" altLang="en-US" sz="1600" dirty="0" err="1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한것으로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나타났다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ko-KR" altLang="en-US" sz="700" dirty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6474441" y="117923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81714336" descr="EMB00003238227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3"/>
          <a:stretch/>
        </p:blipFill>
        <p:spPr bwMode="auto">
          <a:xfrm>
            <a:off x="1011677" y="1097908"/>
            <a:ext cx="4996012" cy="258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877" y="3822599"/>
            <a:ext cx="871453" cy="871453"/>
          </a:xfrm>
          <a:prstGeom prst="rect">
            <a:avLst/>
          </a:prstGeom>
        </p:spPr>
      </p:pic>
      <p:sp>
        <p:nvSpPr>
          <p:cNvPr id="133" name="Rectangle 4"/>
          <p:cNvSpPr>
            <a:spLocks noChangeArrowheads="1"/>
          </p:cNvSpPr>
          <p:nvPr/>
        </p:nvSpPr>
        <p:spPr bwMode="auto">
          <a:xfrm>
            <a:off x="10027514" y="9504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740659528" descr="EMB00003238227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904" y="1236938"/>
            <a:ext cx="5170574" cy="24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직사각형 136"/>
          <p:cNvSpPr/>
          <p:nvPr/>
        </p:nvSpPr>
        <p:spPr>
          <a:xfrm>
            <a:off x="6599733" y="4722285"/>
            <a:ext cx="4466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58</a:t>
            </a:r>
            <a:r>
              <a:rPr lang="ko-KR" altLang="en-US" b="1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세대가 선호하는 컨텐츠는</a:t>
            </a:r>
            <a:r>
              <a:rPr lang="en-US" altLang="ko-KR" b="1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?</a:t>
            </a:r>
            <a:endParaRPr lang="ko-KR" altLang="en-US" sz="800" dirty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6130766" y="5187186"/>
            <a:ext cx="54042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58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세대는 전 세대와 다른 특징을 가지고 있다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err="1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SNS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나 인터넷을 활용할 수 있고 은퇴의 건강한 삶에 관심이 많으며</a:t>
            </a:r>
            <a:endParaRPr lang="en-US" altLang="ko-KR" sz="1600" dirty="0" smtClean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나름의 트렌드를 주도하는 세대이다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r>
              <a:rPr lang="ko-KR" altLang="en-US" sz="1600" dirty="0" smtClean="0">
                <a:solidFill>
                  <a:schemeClr val="bg2">
                    <a:lumMod val="25000"/>
                  </a:scheme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endParaRPr lang="ko-KR" altLang="en-US" sz="700" dirty="0">
              <a:solidFill>
                <a:schemeClr val="bg2">
                  <a:lumMod val="25000"/>
                </a:scheme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83" y="3822599"/>
            <a:ext cx="871453" cy="8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130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68691" y="41032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제품 및 서비스 사업성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14" name="타원 13"/>
          <p:cNvSpPr/>
          <p:nvPr/>
        </p:nvSpPr>
        <p:spPr>
          <a:xfrm>
            <a:off x="6143777" y="1542079"/>
            <a:ext cx="1391188" cy="1391188"/>
          </a:xfrm>
          <a:prstGeom prst="ellipse">
            <a:avLst/>
          </a:prstGeom>
          <a:solidFill>
            <a:srgbClr val="AAE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152592" y="4739044"/>
            <a:ext cx="1391188" cy="1391189"/>
          </a:xfrm>
          <a:prstGeom prst="ellipse">
            <a:avLst/>
          </a:prstGeom>
          <a:solidFill>
            <a:srgbClr val="AAE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4370601" y="4726197"/>
            <a:ext cx="1391188" cy="1391190"/>
          </a:xfrm>
          <a:prstGeom prst="ellipse">
            <a:avLst/>
          </a:prstGeom>
          <a:solidFill>
            <a:srgbClr val="879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4375197" y="1542080"/>
            <a:ext cx="1391189" cy="1391189"/>
          </a:xfrm>
          <a:prstGeom prst="ellipse">
            <a:avLst/>
          </a:prstGeom>
          <a:solidFill>
            <a:srgbClr val="879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879DFF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807031" y="1377841"/>
            <a:ext cx="31381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879DFF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농산물 구매 수익</a:t>
            </a:r>
            <a:endParaRPr lang="en-US" altLang="ko-KR" b="1" dirty="0" smtClean="0">
              <a:solidFill>
                <a:srgbClr val="879DFF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농산물 가격의 </a:t>
            </a:r>
            <a:r>
              <a:rPr lang="en-US" altLang="ko-KR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5%</a:t>
            </a:r>
            <a:endParaRPr lang="en-US" altLang="ko-KR" b="1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플랫폼 서비스 수수료로 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결제 시 부여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91" y="1750964"/>
            <a:ext cx="902014" cy="902014"/>
          </a:xfrm>
          <a:prstGeom prst="rect">
            <a:avLst/>
          </a:prstGeom>
        </p:spPr>
      </p:pic>
      <p:sp>
        <p:nvSpPr>
          <p:cNvPr id="106" name="직사각형 105"/>
          <p:cNvSpPr/>
          <p:nvPr/>
        </p:nvSpPr>
        <p:spPr>
          <a:xfrm>
            <a:off x="7964946" y="1324808"/>
            <a:ext cx="31381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879DFF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정기 배송</a:t>
            </a:r>
            <a:endParaRPr lang="en-US" altLang="ko-KR" b="1" dirty="0">
              <a:solidFill>
                <a:srgbClr val="879DFF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자주 구매하는 농산물을 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정기배송으로 구매하게 하여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정기적인 수익 창출 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97" y="1739484"/>
            <a:ext cx="996377" cy="996377"/>
          </a:xfrm>
          <a:prstGeom prst="rect">
            <a:avLst/>
          </a:prstGeom>
        </p:spPr>
      </p:pic>
      <p:sp>
        <p:nvSpPr>
          <p:cNvPr id="116" name="직사각형 115"/>
          <p:cNvSpPr/>
          <p:nvPr/>
        </p:nvSpPr>
        <p:spPr>
          <a:xfrm>
            <a:off x="807031" y="4581712"/>
            <a:ext cx="313818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879DFF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광고 수익</a:t>
            </a:r>
            <a:endParaRPr lang="en-US" altLang="ko-KR" b="1" dirty="0" smtClean="0">
              <a:solidFill>
                <a:srgbClr val="879DFF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추천 상품을 상단에 노출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추천 상품으로 레시피 만들어 판매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정기배송에</a:t>
            </a: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ko-KR" altLang="en-US" b="1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추천상품을</a:t>
            </a: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넣어 판매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7964946" y="4581712"/>
            <a:ext cx="313818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879DFF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레시피 상품 판매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레시피에 들어가는 재료들을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밀키트로</a:t>
            </a: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판매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5336906" y="3140560"/>
            <a:ext cx="1391188" cy="1391190"/>
          </a:xfrm>
          <a:prstGeom prst="ellipse">
            <a:avLst/>
          </a:prstGeom>
          <a:solidFill>
            <a:srgbClr val="879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848184" y="3173807"/>
            <a:ext cx="442334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mtClean="0">
                <a:solidFill>
                  <a:srgbClr val="879DFF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프리미엄 서비스</a:t>
            </a:r>
            <a:endParaRPr lang="en-US" altLang="ko-KR" b="1" dirty="0" smtClean="0">
              <a:solidFill>
                <a:srgbClr val="879DFF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고객의 질병에 대한 정보와 영양성분을 분석해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개인 맞춤형 식단 </a:t>
            </a:r>
            <a:r>
              <a:rPr lang="ko-KR" altLang="en-US" b="1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플래너</a:t>
            </a:r>
            <a:r>
              <a:rPr lang="ko-KR" altLang="en-US" b="1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endParaRPr lang="en-US" altLang="ko-KR" b="1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26" y="3241344"/>
            <a:ext cx="1031948" cy="1031948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940440"/>
            <a:ext cx="1017262" cy="916600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65" y="4978996"/>
            <a:ext cx="911282" cy="9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89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농림축산식품 </a:t>
              </a:r>
              <a:r>
                <a:rPr lang="ko-KR" altLang="en-US" sz="28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공공데이터</a:t>
              </a:r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활용 및 적정성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pSp>
        <p:nvGrpSpPr>
          <p:cNvPr id="14" name="그룹 13"/>
          <p:cNvGrpSpPr/>
          <p:nvPr/>
        </p:nvGrpSpPr>
        <p:grpSpPr>
          <a:xfrm>
            <a:off x="4661558" y="2262093"/>
            <a:ext cx="389086" cy="389086"/>
            <a:chOff x="1073150" y="1506390"/>
            <a:chExt cx="389086" cy="389086"/>
          </a:xfrm>
        </p:grpSpPr>
        <p:sp>
          <p:nvSpPr>
            <p:cNvPr id="15" name="눈물 방울 14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17434" y="1522967"/>
              <a:ext cx="26241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504441" y="1672243"/>
            <a:ext cx="31349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농촌진흥청</a:t>
            </a:r>
            <a:endParaRPr lang="en-US" altLang="ko-KR" sz="1400" b="1" dirty="0" smtClean="0">
              <a:solidFill>
                <a:srgbClr val="89C937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국가 </a:t>
            </a:r>
            <a:r>
              <a:rPr lang="ko-KR" altLang="en-US" sz="1400" dirty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표준 식품 </a:t>
            </a:r>
            <a:r>
              <a:rPr lang="ko-KR" altLang="en-US" sz="1400" dirty="0" err="1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성분표</a:t>
            </a:r>
            <a:endParaRPr lang="en-US" altLang="ko-KR" sz="14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/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농산물</a:t>
            </a:r>
            <a:r>
              <a:rPr lang="en-US" altLang="ko-KR" sz="1400" dirty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식품 등의 영양성분을 </a:t>
            </a:r>
            <a:r>
              <a:rPr lang="ko-KR" altLang="en-US" sz="1400" dirty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제공</a:t>
            </a:r>
            <a:endParaRPr lang="en-US" altLang="ko-KR" sz="14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H="1" flipV="1">
            <a:off x="5084850" y="2672393"/>
            <a:ext cx="528026" cy="237556"/>
          </a:xfrm>
          <a:prstGeom prst="line">
            <a:avLst/>
          </a:prstGeom>
          <a:ln>
            <a:solidFill>
              <a:srgbClr val="3D9DE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4599773" y="3382573"/>
            <a:ext cx="566720" cy="3888"/>
          </a:xfrm>
          <a:prstGeom prst="line">
            <a:avLst/>
          </a:prstGeom>
          <a:ln>
            <a:solidFill>
              <a:srgbClr val="3D9DE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4333968" y="4353402"/>
            <a:ext cx="389086" cy="389086"/>
            <a:chOff x="1073150" y="1506390"/>
            <a:chExt cx="389086" cy="389086"/>
          </a:xfrm>
        </p:grpSpPr>
        <p:sp>
          <p:nvSpPr>
            <p:cNvPr id="21" name="눈물 방울 20"/>
            <p:cNvSpPr/>
            <p:nvPr/>
          </p:nvSpPr>
          <p:spPr>
            <a:xfrm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17434" y="1522967"/>
              <a:ext cx="26241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 rot="2700000">
            <a:off x="5876455" y="1897798"/>
            <a:ext cx="391867" cy="389086"/>
            <a:chOff x="1070369" y="1506390"/>
            <a:chExt cx="391867" cy="389086"/>
          </a:xfrm>
        </p:grpSpPr>
        <p:sp>
          <p:nvSpPr>
            <p:cNvPr id="41" name="눈물 방울 40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 rot="18900000">
              <a:off x="1070369" y="1547723"/>
              <a:ext cx="26241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 rot="2700000">
            <a:off x="5891378" y="5109598"/>
            <a:ext cx="391867" cy="389086"/>
            <a:chOff x="1070369" y="1506390"/>
            <a:chExt cx="391867" cy="389086"/>
          </a:xfrm>
        </p:grpSpPr>
        <p:sp>
          <p:nvSpPr>
            <p:cNvPr id="45" name="눈물 방울 44"/>
            <p:cNvSpPr/>
            <p:nvPr/>
          </p:nvSpPr>
          <p:spPr>
            <a:xfrm rot="162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 rot="18900000">
              <a:off x="1070369" y="1547723"/>
              <a:ext cx="26241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48" name="직선 연결선 47"/>
          <p:cNvCxnSpPr/>
          <p:nvPr/>
        </p:nvCxnSpPr>
        <p:spPr>
          <a:xfrm flipH="1">
            <a:off x="6583654" y="2680400"/>
            <a:ext cx="513214" cy="260645"/>
          </a:xfrm>
          <a:prstGeom prst="line">
            <a:avLst/>
          </a:prstGeom>
          <a:ln>
            <a:solidFill>
              <a:srgbClr val="3D9DE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7159608" y="2291314"/>
            <a:ext cx="389086" cy="389086"/>
            <a:chOff x="1073150" y="1506390"/>
            <a:chExt cx="389086" cy="389086"/>
          </a:xfrm>
        </p:grpSpPr>
        <p:sp>
          <p:nvSpPr>
            <p:cNvPr id="50" name="눈물 방울 49"/>
            <p:cNvSpPr/>
            <p:nvPr/>
          </p:nvSpPr>
          <p:spPr>
            <a:xfrm rot="108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17434" y="1522967"/>
              <a:ext cx="26241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53" name="직선 연결선 52"/>
          <p:cNvCxnSpPr/>
          <p:nvPr/>
        </p:nvCxnSpPr>
        <p:spPr>
          <a:xfrm flipH="1" flipV="1">
            <a:off x="6994033" y="4068494"/>
            <a:ext cx="416688" cy="370484"/>
          </a:xfrm>
          <a:prstGeom prst="line">
            <a:avLst/>
          </a:prstGeom>
          <a:ln>
            <a:solidFill>
              <a:srgbClr val="3D9DE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7410721" y="4429478"/>
            <a:ext cx="389086" cy="389086"/>
            <a:chOff x="1073150" y="1506390"/>
            <a:chExt cx="389086" cy="389086"/>
          </a:xfrm>
        </p:grpSpPr>
        <p:sp>
          <p:nvSpPr>
            <p:cNvPr id="55" name="눈물 방울 54"/>
            <p:cNvSpPr/>
            <p:nvPr/>
          </p:nvSpPr>
          <p:spPr>
            <a:xfrm rot="162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17434" y="1522967"/>
              <a:ext cx="26241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106" name="직사각형 105"/>
          <p:cNvSpPr/>
          <p:nvPr/>
        </p:nvSpPr>
        <p:spPr>
          <a:xfrm>
            <a:off x="7726226" y="1556646"/>
            <a:ext cx="32421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한국식품연구원</a:t>
            </a:r>
            <a:endParaRPr lang="en-US" altLang="ko-KR" sz="1400" b="1" dirty="0" smtClean="0">
              <a:solidFill>
                <a:srgbClr val="89C937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식품별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건강기능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병증처방정보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처방명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주치내용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식품코드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등 제공</a:t>
            </a:r>
            <a:endParaRPr lang="en-US" altLang="ko-KR" sz="14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850724" y="2723606"/>
            <a:ext cx="31349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보건 의료 빅데이터 </a:t>
            </a:r>
            <a:r>
              <a:rPr lang="ko-KR" altLang="en-US" sz="1400" b="1" dirty="0" err="1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개방시스템</a:t>
            </a:r>
            <a:endParaRPr lang="en-US" altLang="ko-KR" sz="1400" b="1" dirty="0" smtClean="0">
              <a:solidFill>
                <a:srgbClr val="89C937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다빈도 질병 통계</a:t>
            </a:r>
            <a:endParaRPr lang="en-US" altLang="ko-KR" sz="14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/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건강보험 진료환자 발생이 많은 </a:t>
            </a:r>
            <a:endParaRPr lang="en-US" altLang="ko-KR" sz="14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/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상위 질병에 대한 통계 제공</a:t>
            </a:r>
            <a:endParaRPr lang="en-US" altLang="ko-KR" sz="14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8231628" y="2934111"/>
            <a:ext cx="31349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뉴스기사 </a:t>
            </a:r>
            <a:r>
              <a:rPr lang="ko-KR" altLang="en-US" sz="1400" b="1" dirty="0" err="1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크롤링</a:t>
            </a:r>
            <a:endParaRPr lang="en-US" altLang="ko-KR" sz="1400" b="1" dirty="0" smtClean="0">
              <a:solidFill>
                <a:srgbClr val="89C937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질병별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좋은음식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나쁜음식</a:t>
            </a:r>
            <a:endParaRPr lang="en-US" altLang="ko-KR" sz="14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528511" y="5551733"/>
            <a:ext cx="31349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한국표준질병</a:t>
            </a:r>
            <a:r>
              <a:rPr lang="en-US" altLang="ko-KR" sz="1400" dirty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·</a:t>
            </a:r>
            <a:r>
              <a:rPr lang="ko-KR" altLang="en-US" sz="1400" dirty="0" err="1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사인분류</a:t>
            </a:r>
            <a:endParaRPr lang="en-US" altLang="ko-KR" sz="14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한국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질병분류에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대한 데이터 제공</a:t>
            </a:r>
            <a:endParaRPr lang="en-US" altLang="ko-KR" sz="14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4528511" y="1001521"/>
            <a:ext cx="31349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이달의 농업기술</a:t>
            </a:r>
            <a:endParaRPr lang="en-US" altLang="ko-KR" sz="14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국산 농산물과 농업기술에 대한 내용 제공</a:t>
            </a:r>
            <a:endParaRPr lang="en-US" altLang="ko-KR" sz="14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86313" y="2400956"/>
            <a:ext cx="14670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농촌진흥청</a:t>
            </a:r>
            <a:r>
              <a:rPr lang="en-US" altLang="ko-KR" sz="1400" b="1" dirty="0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 sz="1400" b="1" dirty="0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농사로</a:t>
            </a:r>
            <a:r>
              <a:rPr lang="en-US" altLang="ko-KR" sz="1400" b="1" dirty="0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</a:t>
            </a:r>
            <a:endParaRPr lang="en-US" altLang="ko-KR" sz="1400" b="1" dirty="0">
              <a:solidFill>
                <a:srgbClr val="89C937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5739507" y="4582879"/>
            <a:ext cx="61266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통계청</a:t>
            </a:r>
            <a:endParaRPr lang="en-US" altLang="ko-KR" sz="1400" b="1" dirty="0">
              <a:solidFill>
                <a:srgbClr val="89C937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" name="팔각형 3"/>
          <p:cNvSpPr/>
          <p:nvPr/>
        </p:nvSpPr>
        <p:spPr>
          <a:xfrm>
            <a:off x="5248131" y="2912593"/>
            <a:ext cx="1708775" cy="1586623"/>
          </a:xfrm>
          <a:prstGeom prst="octagon">
            <a:avLst/>
          </a:prstGeom>
          <a:ln w="38100">
            <a:solidFill>
              <a:srgbClr val="89C93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205" y="3228240"/>
            <a:ext cx="972629" cy="972629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 rot="2381770">
            <a:off x="4090464" y="3218528"/>
            <a:ext cx="389086" cy="389086"/>
            <a:chOff x="1073150" y="1506390"/>
            <a:chExt cx="389086" cy="389086"/>
          </a:xfrm>
        </p:grpSpPr>
        <p:sp>
          <p:nvSpPr>
            <p:cNvPr id="58" name="눈물 방울 57"/>
            <p:cNvSpPr/>
            <p:nvPr/>
          </p:nvSpPr>
          <p:spPr>
            <a:xfrm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117434" y="1522967"/>
              <a:ext cx="26241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60" name="직선 연결선 59"/>
          <p:cNvCxnSpPr/>
          <p:nvPr/>
        </p:nvCxnSpPr>
        <p:spPr>
          <a:xfrm flipH="1">
            <a:off x="7038544" y="3382573"/>
            <a:ext cx="566720" cy="3888"/>
          </a:xfrm>
          <a:prstGeom prst="line">
            <a:avLst/>
          </a:prstGeom>
          <a:ln>
            <a:solidFill>
              <a:srgbClr val="3D9DE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 rot="18489578">
            <a:off x="7682442" y="3172145"/>
            <a:ext cx="389086" cy="389086"/>
            <a:chOff x="1073150" y="1506390"/>
            <a:chExt cx="389086" cy="389086"/>
          </a:xfrm>
        </p:grpSpPr>
        <p:sp>
          <p:nvSpPr>
            <p:cNvPr id="65" name="눈물 방울 64"/>
            <p:cNvSpPr/>
            <p:nvPr/>
          </p:nvSpPr>
          <p:spPr>
            <a:xfrm rot="162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prstClr val="white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117434" y="1522967"/>
              <a:ext cx="26241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67" name="직선 연결선 66"/>
          <p:cNvCxnSpPr/>
          <p:nvPr/>
        </p:nvCxnSpPr>
        <p:spPr>
          <a:xfrm flipV="1">
            <a:off x="4726127" y="4032360"/>
            <a:ext cx="468753" cy="321707"/>
          </a:xfrm>
          <a:prstGeom prst="line">
            <a:avLst/>
          </a:prstGeom>
          <a:ln>
            <a:solidFill>
              <a:srgbClr val="3D9DE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850724" y="4317936"/>
            <a:ext cx="313497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농림축산식품부 </a:t>
            </a:r>
            <a:r>
              <a:rPr lang="ko-KR" altLang="en-US" sz="1400" b="1" dirty="0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국립농산물품질관리원</a:t>
            </a:r>
            <a:endParaRPr lang="en-US" altLang="ko-KR" sz="1400" b="1" dirty="0" smtClean="0">
              <a:solidFill>
                <a:srgbClr val="89C937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친환경 인증 정보</a:t>
            </a:r>
            <a:endParaRPr lang="en-US" altLang="ko-KR" sz="14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/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친환경인증을 받은 농축산물에 대한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인증정보</a:t>
            </a:r>
            <a:endParaRPr lang="en-US" altLang="ko-KR" sz="14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r"/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인증번호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인증종류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인증단체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인증품목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등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</a:t>
            </a:r>
            <a:endParaRPr lang="en-US" altLang="ko-KR" sz="14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8056587" y="4352061"/>
            <a:ext cx="31349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농림축산식품부 </a:t>
            </a:r>
            <a:r>
              <a:rPr lang="ko-KR" altLang="en-US" sz="1400" b="1" dirty="0" smtClean="0">
                <a:solidFill>
                  <a:srgbClr val="89C937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국립농산물품질관리원</a:t>
            </a:r>
            <a:endParaRPr lang="en-US" altLang="ko-KR" sz="1400" b="1" dirty="0" smtClean="0">
              <a:solidFill>
                <a:srgbClr val="89C937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농산물우수관리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(GAP)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인증농가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현황</a:t>
            </a:r>
            <a:endParaRPr lang="en-US" altLang="ko-KR" sz="14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GAP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인증농가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현황정보</a:t>
            </a:r>
            <a:endParaRPr lang="en-US" altLang="ko-KR" sz="14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인증번호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생산단체명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14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생산자명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품목 등</a:t>
            </a:r>
            <a:r>
              <a:rPr lang="en-US" altLang="ko-KR" sz="14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25430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농림축산식품 </a:t>
              </a:r>
              <a:r>
                <a:rPr lang="ko-KR" altLang="en-US" sz="28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공공데이터</a:t>
              </a:r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활용 및 적정성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693698" y="1696161"/>
            <a:ext cx="5177968" cy="1620941"/>
            <a:chOff x="630198" y="1950161"/>
            <a:chExt cx="5177968" cy="1620941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766120" y="1950161"/>
              <a:ext cx="5042046" cy="16209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375338" y="2212569"/>
              <a:ext cx="1609470" cy="1099749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89C937"/>
            </a:solidFill>
            <a:ln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rgbClr val="89C937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853819" y="1965134"/>
              <a:ext cx="37934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국가 표준 식품 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성분표</a:t>
              </a:r>
              <a:endParaRPr lang="en-US" altLang="ko-KR" sz="900" dirty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45992" y="2572011"/>
              <a:ext cx="946093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농촌진흥청</a:t>
              </a:r>
              <a:endParaRPr lang="ko-KR" altLang="en-US" sz="1500" dirty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852052" y="2465506"/>
              <a:ext cx="37934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소농들의 매출 향상 부분과 연계하여 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유기농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농산물 및</a:t>
              </a:r>
              <a:r>
                <a:rPr lang="en-US" altLang="ko-KR" sz="1600" b="1" dirty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식품에 대한 영양성분을 제공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농산물을 믿고 구매할 수 있도록 신뢰도 향상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24345" y="4109161"/>
            <a:ext cx="5247321" cy="1620941"/>
            <a:chOff x="560845" y="1950161"/>
            <a:chExt cx="5247321" cy="1620941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766120" y="1950161"/>
              <a:ext cx="5042046" cy="16209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양쪽 모서리가 둥근 사각형 85"/>
            <p:cNvSpPr/>
            <p:nvPr/>
          </p:nvSpPr>
          <p:spPr>
            <a:xfrm rot="16200000" flipH="1">
              <a:off x="375338" y="2212569"/>
              <a:ext cx="1609470" cy="1099749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89C937"/>
            </a:solidFill>
            <a:ln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rgbClr val="89C937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853819" y="1965134"/>
              <a:ext cx="3793403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친환경 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인증정보</a:t>
              </a:r>
              <a:endParaRPr lang="en-US" altLang="ko-KR" sz="900" dirty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560845" y="2572011"/>
              <a:ext cx="1250663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농림축산식품부</a:t>
              </a:r>
              <a:endParaRPr lang="ko-KR" altLang="en-US" sz="1500" b="1" dirty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852052" y="2465506"/>
              <a:ext cx="37934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친환경 인증을 받은 농축산물에 대한 인증정보를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웹사이트 상에서 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인증마크로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부여하여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고객이 믿고 제품을 구매할 수 있도록 활용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332498" y="1696161"/>
            <a:ext cx="5177968" cy="1620941"/>
            <a:chOff x="630198" y="1950161"/>
            <a:chExt cx="5177968" cy="1620941"/>
          </a:xfrm>
        </p:grpSpPr>
        <p:sp>
          <p:nvSpPr>
            <p:cNvPr id="92" name="모서리가 둥근 직사각형 91"/>
            <p:cNvSpPr/>
            <p:nvPr/>
          </p:nvSpPr>
          <p:spPr>
            <a:xfrm>
              <a:off x="766120" y="1950161"/>
              <a:ext cx="5042046" cy="16209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양쪽 모서리가 둥근 사각형 92"/>
            <p:cNvSpPr/>
            <p:nvPr/>
          </p:nvSpPr>
          <p:spPr>
            <a:xfrm rot="16200000" flipH="1">
              <a:off x="375338" y="2212569"/>
              <a:ext cx="1609470" cy="1099749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89C937"/>
            </a:solidFill>
            <a:ln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rgbClr val="89C937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853819" y="1965134"/>
              <a:ext cx="3793403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다빈도 질병 통계</a:t>
              </a:r>
              <a:endParaRPr lang="en-US" altLang="ko-KR" sz="900" dirty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737977" y="2369052"/>
              <a:ext cx="962123" cy="7848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보건의료</a:t>
              </a:r>
              <a:endParaRPr lang="en-US" altLang="ko-KR" sz="1500" b="1" dirty="0" smtClean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pPr algn="ctr"/>
              <a:r>
                <a:rPr lang="ko-KR" altLang="en-US" sz="1500" b="1" dirty="0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빅데이터</a:t>
              </a:r>
              <a:endParaRPr lang="en-US" altLang="ko-KR" sz="1500" b="1" dirty="0" smtClean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pPr algn="ctr"/>
              <a:r>
                <a:rPr lang="ko-KR" altLang="en-US" sz="1500" b="1" dirty="0" err="1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개방시스템</a:t>
              </a:r>
              <a:endParaRPr lang="ko-KR" altLang="en-US" sz="1500" b="1" dirty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852052" y="2465506"/>
              <a:ext cx="37934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건강보험 진료환자 발생이 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가장 많은 상위 질병에 대해 조회함으로써 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해당 질병을 예방하기 위한 식품을 구매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6263145" y="4109161"/>
            <a:ext cx="5247321" cy="1620941"/>
            <a:chOff x="560845" y="1950161"/>
            <a:chExt cx="5247321" cy="1620941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766120" y="1950161"/>
              <a:ext cx="5042046" cy="16209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양쪽 모서리가 둥근 사각형 98"/>
            <p:cNvSpPr/>
            <p:nvPr/>
          </p:nvSpPr>
          <p:spPr>
            <a:xfrm rot="16200000" flipH="1">
              <a:off x="375338" y="2212569"/>
              <a:ext cx="1609470" cy="1099749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89C937"/>
            </a:solidFill>
            <a:ln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rgbClr val="89C937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853819" y="1965134"/>
              <a:ext cx="37934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농산물 우수 관리</a:t>
              </a:r>
              <a:r>
                <a:rPr lang="en-US" altLang="ko-KR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(GAP)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인증정보</a:t>
              </a:r>
              <a:endParaRPr lang="en-US" altLang="ko-KR" sz="900" dirty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560845" y="2572011"/>
              <a:ext cx="1250663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농림축산식품부</a:t>
              </a:r>
              <a:endParaRPr lang="ko-KR" altLang="en-US" sz="1500" b="1" dirty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852052" y="2465506"/>
              <a:ext cx="37934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GAP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를 받은 농축산물에 대한 인증정보를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웹사이트 상에서 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인증마크로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부여하여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고객이 믿고 제품을 구매할 수 있도록 활용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794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농림축산식품 </a:t>
              </a:r>
              <a:r>
                <a:rPr lang="ko-KR" altLang="en-US" sz="28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공공데이터</a:t>
              </a:r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활용 및 적정성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693698" y="1696161"/>
            <a:ext cx="5177968" cy="1620941"/>
            <a:chOff x="630198" y="1950161"/>
            <a:chExt cx="5177968" cy="1620941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766120" y="1950161"/>
              <a:ext cx="5042046" cy="16209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375338" y="2212569"/>
              <a:ext cx="1609470" cy="1099749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89C937"/>
            </a:solidFill>
            <a:ln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rgbClr val="89C937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853819" y="1965134"/>
              <a:ext cx="3793403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한국표준질병</a:t>
              </a:r>
              <a:r>
                <a:rPr lang="en-US" altLang="ko-KR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-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사인분류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</a:t>
              </a:r>
              <a:r>
                <a:rPr lang="en-US" altLang="ko-KR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7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차</a:t>
              </a:r>
              <a:endParaRPr lang="en-US" altLang="ko-KR" sz="900" dirty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98277" y="2572011"/>
              <a:ext cx="641522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통계청</a:t>
              </a:r>
              <a:endParaRPr lang="ko-KR" altLang="en-US" sz="1500" dirty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852052" y="2414706"/>
              <a:ext cx="379340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우리나라 다빈도 질병에 대한 분류를 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시각화 자료의 토대로 사용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다빈도 질병 통계와 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공공데이터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병합하여 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신뢰도 향상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693698" y="4109161"/>
            <a:ext cx="5177968" cy="1620941"/>
            <a:chOff x="630198" y="1950161"/>
            <a:chExt cx="5177968" cy="1620941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766120" y="1950161"/>
              <a:ext cx="5042046" cy="16209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양쪽 모서리가 둥근 사각형 85"/>
            <p:cNvSpPr/>
            <p:nvPr/>
          </p:nvSpPr>
          <p:spPr>
            <a:xfrm rot="16200000" flipH="1">
              <a:off x="375338" y="2212569"/>
              <a:ext cx="1609470" cy="1099749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89C937"/>
            </a:solidFill>
            <a:ln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rgbClr val="89C937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853819" y="1965134"/>
              <a:ext cx="3793403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이달의 농업기술</a:t>
              </a:r>
              <a:endParaRPr lang="en-US" altLang="ko-KR" sz="900" dirty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13130" y="2572011"/>
              <a:ext cx="94609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농촌진흥청</a:t>
              </a:r>
              <a:endParaRPr lang="en-US" altLang="ko-KR" sz="1500" b="1" dirty="0" smtClean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pPr algn="ctr"/>
              <a:r>
                <a:rPr lang="ko-KR" altLang="en-US" sz="1500" b="1" dirty="0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농사로</a:t>
              </a:r>
              <a:endParaRPr lang="ko-KR" altLang="en-US" sz="1500" b="1" dirty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852052" y="2465506"/>
              <a:ext cx="37934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이달의 농업기술을 활용해 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농가스토리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소개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국내 농산물의 우수성에 대해 알리고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질병에 좋은 음식 소개함으로써 건강정보 제공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332498" y="1696161"/>
            <a:ext cx="5177968" cy="1620941"/>
            <a:chOff x="630198" y="1950161"/>
            <a:chExt cx="5177968" cy="1620941"/>
          </a:xfrm>
        </p:grpSpPr>
        <p:sp>
          <p:nvSpPr>
            <p:cNvPr id="92" name="모서리가 둥근 직사각형 91"/>
            <p:cNvSpPr/>
            <p:nvPr/>
          </p:nvSpPr>
          <p:spPr>
            <a:xfrm>
              <a:off x="766120" y="1950161"/>
              <a:ext cx="5042046" cy="16209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양쪽 모서리가 둥근 사각형 92"/>
            <p:cNvSpPr/>
            <p:nvPr/>
          </p:nvSpPr>
          <p:spPr>
            <a:xfrm rot="16200000" flipH="1">
              <a:off x="375338" y="2212569"/>
              <a:ext cx="1609470" cy="1099749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89C937"/>
            </a:solidFill>
            <a:ln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rgbClr val="89C937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1853819" y="1965134"/>
              <a:ext cx="3793403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식품별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건강기능</a:t>
              </a:r>
              <a:r>
                <a:rPr lang="en-US" altLang="ko-KR" sz="1600" b="1" dirty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</a:t>
              </a:r>
              <a:r>
                <a:rPr lang="en-US" altLang="ko-KR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(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병증 처방 정보</a:t>
              </a:r>
              <a:r>
                <a:rPr lang="en-US" altLang="ko-KR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)</a:t>
              </a:r>
              <a:endParaRPr lang="en-US" altLang="ko-KR" sz="900" dirty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822136" y="2456594"/>
              <a:ext cx="79380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한국식품</a:t>
              </a:r>
              <a:endParaRPr lang="en-US" altLang="ko-KR" sz="1500" b="1" dirty="0" smtClean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pPr algn="ctr"/>
              <a:r>
                <a:rPr lang="ko-KR" altLang="en-US" sz="1500" b="1" dirty="0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연구원</a:t>
              </a:r>
              <a:endParaRPr lang="ko-KR" altLang="en-US" sz="1500" b="1" dirty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1852052" y="2465506"/>
              <a:ext cx="37934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신뢰도 향상을 위해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한의약 병증 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처방정보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공공데이터를 활용하여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질병별로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좋은 음식에 대한 정보 제공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6332498" y="4109161"/>
            <a:ext cx="5177968" cy="1620941"/>
            <a:chOff x="630198" y="1950161"/>
            <a:chExt cx="5177968" cy="1620941"/>
          </a:xfrm>
        </p:grpSpPr>
        <p:sp>
          <p:nvSpPr>
            <p:cNvPr id="98" name="모서리가 둥근 직사각형 97"/>
            <p:cNvSpPr/>
            <p:nvPr/>
          </p:nvSpPr>
          <p:spPr>
            <a:xfrm>
              <a:off x="766120" y="1950161"/>
              <a:ext cx="5042046" cy="162094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양쪽 모서리가 둥근 사각형 98"/>
            <p:cNvSpPr/>
            <p:nvPr/>
          </p:nvSpPr>
          <p:spPr>
            <a:xfrm rot="16200000" flipH="1">
              <a:off x="375338" y="2212569"/>
              <a:ext cx="1609470" cy="1099749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89C937"/>
            </a:solidFill>
            <a:ln>
              <a:solidFill>
                <a:srgbClr val="89C9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>
                <a:solidFill>
                  <a:srgbClr val="89C937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1853819" y="1965134"/>
              <a:ext cx="3793403" cy="4185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질병별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좋은음식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</a:t>
              </a:r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나쁜음식</a:t>
              </a:r>
              <a:endParaRPr lang="en-US" altLang="ko-KR" sz="900" dirty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89274" y="2521211"/>
              <a:ext cx="79380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500" b="1" dirty="0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뉴스기사</a:t>
              </a:r>
              <a:endParaRPr lang="en-US" altLang="ko-KR" sz="1500" b="1" dirty="0" smtClean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pPr algn="ctr"/>
              <a:r>
                <a:rPr lang="ko-KR" altLang="en-US" sz="1500" b="1" dirty="0" err="1" smtClean="0"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크롤링</a:t>
              </a:r>
              <a:endParaRPr lang="ko-KR" altLang="en-US" sz="1500" b="1" dirty="0"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1852052" y="2465506"/>
              <a:ext cx="37934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신뢰성을 확보할 수 있는 뉴스기사를 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활용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err="1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질병별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 </a:t>
              </a:r>
              <a:r>
                <a:rPr lang="ko-KR" altLang="en-US" sz="1600" b="1" dirty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좋은 음식과 나쁜 음식에 </a:t>
              </a:r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대한 정보 제공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  <a:p>
              <a:r>
                <a:rPr lang="ko-KR" altLang="en-US" sz="1600" b="1" dirty="0" smtClean="0">
                  <a:solidFill>
                    <a:prstClr val="white">
                      <a:lumMod val="50000"/>
                    </a:prstClr>
                  </a:solidFill>
                  <a:latin typeface="1훈떡볶이 R" panose="02020603020101020101" pitchFamily="18" charset="-127"/>
                  <a:ea typeface="1훈떡볶이 R" panose="02020603020101020101" pitchFamily="18" charset="-127"/>
                </a:rPr>
                <a:t>건강에 좋은 음식 마케팅 및 구매 가능</a:t>
              </a:r>
              <a:endParaRPr lang="en-US" altLang="ko-KR" sz="1600" b="1" dirty="0" smtClean="0">
                <a:solidFill>
                  <a:prstClr val="white">
                    <a:lumMod val="50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57905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51836" y="347208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altLang="ko-KR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DB</a:t>
              </a:r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구조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9" y="1502053"/>
            <a:ext cx="11178099" cy="462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64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568342" y="233078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팀원 소개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1339700" y="1172528"/>
            <a:ext cx="1811286" cy="2247900"/>
          </a:xfrm>
          <a:prstGeom prst="rect">
            <a:avLst/>
          </a:prstGeom>
          <a:solidFill>
            <a:srgbClr val="312F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23942" y="4091490"/>
            <a:ext cx="290330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가천대학교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경영학 트랙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프론트앤드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개발 담당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endParaRPr lang="en-US" altLang="ko-KR" sz="16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프론트앤드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총책임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데이터전처리 및 그래프 출력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코드 병합 및 단위 테스트 </a:t>
            </a:r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서포트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11" y="1304561"/>
            <a:ext cx="1463776" cy="199041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379012" y="3513102"/>
            <a:ext cx="1617875" cy="435676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팀장 </a:t>
            </a:r>
            <a:r>
              <a:rPr lang="ko-KR" altLang="en-US" sz="2000" dirty="0" err="1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정해림</a:t>
            </a:r>
            <a:endParaRPr lang="en-US" altLang="ko-KR" sz="2000" dirty="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947460" y="1172528"/>
            <a:ext cx="1811286" cy="2247900"/>
          </a:xfrm>
          <a:prstGeom prst="rect">
            <a:avLst/>
          </a:prstGeom>
          <a:solidFill>
            <a:srgbClr val="312F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531702" y="4091490"/>
            <a:ext cx="307229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국민대학교 경영정보학부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데이터 분석 </a:t>
            </a:r>
            <a:r>
              <a:rPr lang="en-US" altLang="ko-KR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&amp; </a:t>
            </a:r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백앤드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개발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endParaRPr lang="en-US" altLang="ko-KR" sz="16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데이터 </a:t>
            </a:r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크롤링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및 분석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질병상관관계 분석 페이지 개발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영양정보 식생활 페이지 개발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레시피 </a:t>
            </a:r>
            <a:r>
              <a:rPr lang="en-US" altLang="ko-KR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&amp; </a:t>
            </a:r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농가스토리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페이지 개발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3986772" y="3513102"/>
            <a:ext cx="1617875" cy="435676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팀원 최희정</a:t>
            </a:r>
            <a:endParaRPr lang="en-US" altLang="ko-KR" sz="2000" dirty="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553209" y="1172528"/>
            <a:ext cx="1811286" cy="2247900"/>
          </a:xfrm>
          <a:prstGeom prst="rect">
            <a:avLst/>
          </a:prstGeom>
          <a:solidFill>
            <a:srgbClr val="312F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137451" y="4091490"/>
            <a:ext cx="290330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홍익대학교 컴퓨터공학과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백앤드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개발 총 책임자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endParaRPr lang="en-US" altLang="ko-KR" sz="16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회원기입</a:t>
            </a:r>
            <a:r>
              <a:rPr lang="en-US" altLang="ko-KR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/ 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로그인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서비스 내 </a:t>
            </a:r>
            <a:r>
              <a:rPr lang="en-US" altLang="ko-KR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API 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구현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농산물 구매 페이지 개발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장바구니 및 결제 개발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592521" y="3513102"/>
            <a:ext cx="1617875" cy="435676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팀원 김동규</a:t>
            </a:r>
            <a:endParaRPr lang="en-US" altLang="ko-KR" sz="2000" dirty="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9160969" y="1172528"/>
            <a:ext cx="1811286" cy="2247900"/>
          </a:xfrm>
          <a:prstGeom prst="rect">
            <a:avLst/>
          </a:prstGeom>
          <a:solidFill>
            <a:srgbClr val="312F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8745211" y="4091490"/>
            <a:ext cx="30722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고려대학교 경제학과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데이터 분석 </a:t>
            </a:r>
            <a:r>
              <a:rPr lang="en-US" altLang="ko-KR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&amp; </a:t>
            </a:r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백앤드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개발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endParaRPr lang="en-US" altLang="ko-KR" sz="16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데이터 </a:t>
            </a:r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크롤링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및 분석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농산물 구매</a:t>
            </a:r>
            <a:r>
              <a:rPr lang="en-US" altLang="ko-KR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/ 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상세페이지 개발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장바구니 및 결제 개발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16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마이페이지</a:t>
            </a:r>
            <a:r>
              <a:rPr lang="ko-KR" altLang="en-US" sz="16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개발</a:t>
            </a:r>
            <a:endParaRPr lang="en-US" altLang="ko-KR" sz="16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9200281" y="3513102"/>
            <a:ext cx="1617875" cy="435676"/>
          </a:xfrm>
          <a:prstGeom prst="roundRect">
            <a:avLst>
              <a:gd name="adj" fmla="val 50000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팀원 박은하</a:t>
            </a:r>
            <a:endParaRPr lang="en-US" altLang="ko-KR" sz="2000" dirty="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46" y="1304560"/>
            <a:ext cx="1522114" cy="198383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00105" y="1308601"/>
            <a:ext cx="1517494" cy="19649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549" y="1304559"/>
            <a:ext cx="1548100" cy="199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48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51836" y="347208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페이지 구조도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</a:rPr>
                <a:t>g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80" y="1057482"/>
            <a:ext cx="9931022" cy="538181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78" y="3210531"/>
            <a:ext cx="2680131" cy="268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2764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51836" y="347208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기술 </a:t>
              </a:r>
              <a:r>
                <a:rPr lang="ko-KR" altLang="en-US" sz="28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스텍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161" name="모서리가 둥근 직사각형 160"/>
          <p:cNvSpPr/>
          <p:nvPr/>
        </p:nvSpPr>
        <p:spPr>
          <a:xfrm>
            <a:off x="1428260" y="1711692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89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2" name="양쪽 모서리가 둥근 사각형 161"/>
          <p:cNvSpPr/>
          <p:nvPr/>
        </p:nvSpPr>
        <p:spPr>
          <a:xfrm rot="16200000" flipH="1">
            <a:off x="1194266" y="1953233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262647" y="1821068"/>
            <a:ext cx="3276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서버 프로그래밍 언어 </a:t>
            </a:r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&amp; </a:t>
            </a:r>
            <a:r>
              <a:rPr lang="ko-KR" altLang="en-US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프레임워크</a:t>
            </a:r>
            <a:endParaRPr lang="en-US" altLang="ko-KR" sz="16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JAVA &amp; SPRING</a:t>
            </a:r>
          </a:p>
          <a:p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JavaScript </a:t>
            </a:r>
            <a:endParaRPr lang="ko-KR" altLang="en-US" sz="16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507864" y="2126299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01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1428260" y="3213119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89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6" name="양쪽 모서리가 둥근 사각형 165"/>
          <p:cNvSpPr/>
          <p:nvPr/>
        </p:nvSpPr>
        <p:spPr>
          <a:xfrm rot="16200000" flipH="1">
            <a:off x="1194266" y="3454660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1507864" y="3627726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02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69" name="모서리가 둥근 직사각형 168"/>
          <p:cNvSpPr/>
          <p:nvPr/>
        </p:nvSpPr>
        <p:spPr>
          <a:xfrm>
            <a:off x="6499900" y="1711692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89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0" name="양쪽 모서리가 둥근 사각형 169"/>
          <p:cNvSpPr/>
          <p:nvPr/>
        </p:nvSpPr>
        <p:spPr>
          <a:xfrm rot="16200000" flipH="1">
            <a:off x="6265906" y="1953233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6579504" y="2126299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04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6499900" y="3213119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89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4" name="양쪽 모서리가 둥근 사각형 173"/>
          <p:cNvSpPr/>
          <p:nvPr/>
        </p:nvSpPr>
        <p:spPr>
          <a:xfrm rot="16200000" flipH="1">
            <a:off x="6265906" y="3454660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6579504" y="3627726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05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77" name="모서리가 둥근 직사각형 176"/>
          <p:cNvSpPr/>
          <p:nvPr/>
        </p:nvSpPr>
        <p:spPr>
          <a:xfrm>
            <a:off x="1428260" y="4714545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89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8" name="양쪽 모서리가 둥근 사각형 177"/>
          <p:cNvSpPr/>
          <p:nvPr/>
        </p:nvSpPr>
        <p:spPr>
          <a:xfrm rot="16200000" flipH="1">
            <a:off x="1194266" y="4956086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1507864" y="5129152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03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1" name="모서리가 둥근 직사각형 180"/>
          <p:cNvSpPr/>
          <p:nvPr/>
        </p:nvSpPr>
        <p:spPr>
          <a:xfrm>
            <a:off x="6499900" y="4714545"/>
            <a:ext cx="4355191" cy="1066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89C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2" name="양쪽 모서리가 둥근 사각형 181"/>
          <p:cNvSpPr/>
          <p:nvPr/>
        </p:nvSpPr>
        <p:spPr>
          <a:xfrm rot="16200000" flipH="1">
            <a:off x="6265906" y="4956086"/>
            <a:ext cx="1058538" cy="590550"/>
          </a:xfrm>
          <a:prstGeom prst="round2SameRect">
            <a:avLst>
              <a:gd name="adj1" fmla="val 32796"/>
              <a:gd name="adj2" fmla="val 0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4" name="직사각형 183"/>
          <p:cNvSpPr/>
          <p:nvPr/>
        </p:nvSpPr>
        <p:spPr>
          <a:xfrm>
            <a:off x="6579504" y="5129152"/>
            <a:ext cx="4219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prstClr val="white"/>
                </a:solidFill>
              </a:rPr>
              <a:t>06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2262647" y="3336714"/>
            <a:ext cx="32769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서버</a:t>
            </a:r>
            <a:endParaRPr lang="en-US" altLang="ko-KR" sz="16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Apache Tomcat 9.0</a:t>
            </a:r>
          </a:p>
          <a:p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AWS(</a:t>
            </a:r>
            <a:r>
              <a:rPr lang="en-US" altLang="ko-KR" sz="16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EC2</a:t>
            </a:r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en-US" altLang="ko-KR" sz="16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RDS</a:t>
            </a:r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</a:t>
            </a:r>
          </a:p>
          <a:p>
            <a:endParaRPr lang="ko-KR" altLang="en-US" sz="16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2262647" y="4834428"/>
            <a:ext cx="3276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데이터 수집 및 데이터 시각화 툴</a:t>
            </a:r>
            <a:endParaRPr lang="en-US" altLang="ko-KR" sz="16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R</a:t>
            </a:r>
            <a:r>
              <a:rPr lang="ko-KR" altLang="en-US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을 이용한 </a:t>
            </a:r>
            <a:r>
              <a:rPr lang="ko-KR" altLang="en-US" sz="16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크롤링</a:t>
            </a:r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/ </a:t>
            </a:r>
            <a:r>
              <a:rPr lang="ko-KR" altLang="en-US" sz="16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공공데이터</a:t>
            </a:r>
            <a:r>
              <a:rPr lang="ko-KR" altLang="en-US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센터</a:t>
            </a:r>
            <a:endParaRPr lang="en-US" altLang="ko-KR" sz="16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en-US" altLang="ko-KR" sz="16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D3.js</a:t>
            </a:r>
            <a:r>
              <a:rPr lang="ko-KR" altLang="en-US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를 이용한 시각화 </a:t>
            </a:r>
            <a:endParaRPr lang="en-US" altLang="ko-KR" sz="16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7314119" y="1821068"/>
            <a:ext cx="3276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데이터베이스</a:t>
            </a:r>
            <a:endParaRPr lang="en-US" altLang="ko-KR" sz="16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Oracle DB</a:t>
            </a:r>
          </a:p>
          <a:p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My </a:t>
            </a:r>
            <a:r>
              <a:rPr lang="en-US" altLang="ko-KR" sz="16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batis</a:t>
            </a:r>
            <a:endParaRPr lang="ko-KR" altLang="en-US" sz="16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7314119" y="3336714"/>
            <a:ext cx="32769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프론트 </a:t>
            </a:r>
            <a:r>
              <a:rPr lang="ko-KR" altLang="en-US" sz="1600" dirty="0" err="1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엔드</a:t>
            </a:r>
            <a:endParaRPr lang="en-US" altLang="ko-KR" sz="16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en-US" altLang="ko-KR" sz="1600" dirty="0" err="1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HTML5</a:t>
            </a:r>
            <a:r>
              <a:rPr lang="en-US" altLang="ko-KR" sz="1600" dirty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&amp; </a:t>
            </a:r>
            <a:r>
              <a:rPr lang="en-US" altLang="ko-KR" sz="1600" dirty="0" err="1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CSS3</a:t>
            </a:r>
            <a:r>
              <a:rPr lang="en-US" altLang="ko-KR" sz="1600" dirty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&amp; </a:t>
            </a:r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JavaScript</a:t>
            </a:r>
          </a:p>
          <a:p>
            <a:r>
              <a:rPr lang="ko-KR" altLang="en-US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부트스트랩</a:t>
            </a:r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</a:t>
            </a:r>
            <a:endParaRPr lang="ko-KR" altLang="en-US" sz="16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89" name="직사각형 188"/>
          <p:cNvSpPr/>
          <p:nvPr/>
        </p:nvSpPr>
        <p:spPr>
          <a:xfrm>
            <a:off x="7334287" y="4714545"/>
            <a:ext cx="32769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개발 환경</a:t>
            </a:r>
            <a:endParaRPr lang="en-US" altLang="ko-KR" sz="1600" dirty="0" smtClean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Eclipse EE &amp; </a:t>
            </a:r>
            <a:r>
              <a:rPr lang="en-US" altLang="ko-KR" sz="1600" dirty="0" err="1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JDK</a:t>
            </a:r>
            <a:r>
              <a:rPr lang="en-US" altLang="ko-KR" sz="1600" dirty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en-US" altLang="ko-KR" sz="1600" dirty="0" err="1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8u251</a:t>
            </a:r>
            <a:endParaRPr lang="en-US" altLang="ko-KR" sz="16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Oracle SQL </a:t>
            </a:r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Developer / Chrome</a:t>
            </a:r>
            <a:endParaRPr lang="en-US" altLang="ko-KR" sz="1600" dirty="0">
              <a:solidFill>
                <a:srgbClr val="312F4A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r>
              <a:rPr lang="en-US" altLang="ko-KR" sz="1600" dirty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R Studio </a:t>
            </a:r>
            <a:r>
              <a:rPr lang="en-US" altLang="ko-KR" sz="1600" dirty="0" smtClean="0">
                <a:solidFill>
                  <a:srgbClr val="312F4A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3.6.3</a:t>
            </a:r>
          </a:p>
        </p:txBody>
      </p:sp>
    </p:spTree>
    <p:extLst>
      <p:ext uri="{BB962C8B-B14F-4D97-AF65-F5344CB8AC3E}">
        <p14:creationId xmlns:p14="http://schemas.microsoft.com/office/powerpoint/2010/main" val="38789756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51836" y="347208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개발 일정 </a:t>
              </a:r>
              <a:r>
                <a:rPr lang="en-US" altLang="ko-KR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(5/9-7/24)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prstClr val="white"/>
                  </a:solidFill>
                </a:rPr>
                <a:t>g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185241"/>
              </p:ext>
            </p:extLst>
          </p:nvPr>
        </p:nvGraphicFramePr>
        <p:xfrm>
          <a:off x="2383857" y="1203016"/>
          <a:ext cx="9029699" cy="183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9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82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SUN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MON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TUE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WED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THU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FRI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SAT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5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6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7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2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8</a:t>
                      </a:r>
                      <a:endParaRPr lang="ko-KR" altLang="en-US" sz="1400" dirty="0">
                        <a:solidFill>
                          <a:schemeClr val="tx2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9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4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10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4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4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46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7B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7B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7B3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7B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17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54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18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54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19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54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54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54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54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54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54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54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545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27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28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29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30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6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31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2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2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733660-22AB-4BFC-99B9-A3CB0BB74B43}"/>
              </a:ext>
            </a:extLst>
          </p:cNvPr>
          <p:cNvSpPr/>
          <p:nvPr/>
        </p:nvSpPr>
        <p:spPr>
          <a:xfrm>
            <a:off x="807731" y="4905858"/>
            <a:ext cx="2152849" cy="1449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서비스 기획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최초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WBS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구성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요구사항 분석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개발 기술 및 환경설정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플로우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 차트 작성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역할 분담 조율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70485" y="4511246"/>
            <a:ext cx="1042975" cy="290676"/>
          </a:xfrm>
          <a:prstGeom prst="roundRect">
            <a:avLst>
              <a:gd name="adj" fmla="val 50000"/>
            </a:avLst>
          </a:prstGeom>
          <a:solidFill>
            <a:srgbClr val="FFD4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Schedule. 1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8733660-22AB-4BFC-99B9-A3CB0BB74B43}"/>
              </a:ext>
            </a:extLst>
          </p:cNvPr>
          <p:cNvSpPr/>
          <p:nvPr/>
        </p:nvSpPr>
        <p:spPr>
          <a:xfrm>
            <a:off x="2587912" y="4905858"/>
            <a:ext cx="2152849" cy="1449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데이터베이스 설계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공공데이터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 분석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데이터 </a:t>
            </a: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크롤링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Main Controller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구현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Main VO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구현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로그인 세션 적용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650666" y="4511246"/>
            <a:ext cx="1042975" cy="290676"/>
          </a:xfrm>
          <a:prstGeom prst="roundRect">
            <a:avLst>
              <a:gd name="adj" fmla="val 50000"/>
            </a:avLst>
          </a:prstGeom>
          <a:solidFill>
            <a:srgbClr val="F07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Schedule.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2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8733660-22AB-4BFC-99B9-A3CB0BB74B43}"/>
              </a:ext>
            </a:extLst>
          </p:cNvPr>
          <p:cNvSpPr/>
          <p:nvPr/>
        </p:nvSpPr>
        <p:spPr>
          <a:xfrm>
            <a:off x="4303847" y="4905858"/>
            <a:ext cx="2152849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회원가입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로그인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전체 상품 구매 페이지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메인 페이지 구현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공공데이터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 시각화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질병 데이터 정제 및 분석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366601" y="4511246"/>
            <a:ext cx="1042975" cy="290676"/>
          </a:xfrm>
          <a:prstGeom prst="roundRect">
            <a:avLst>
              <a:gd name="adj" fmla="val 50000"/>
            </a:avLst>
          </a:prstGeom>
          <a:solidFill>
            <a:srgbClr val="EA5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Schedule.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3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9707344" y="4511246"/>
            <a:ext cx="1042975" cy="290676"/>
          </a:xfrm>
          <a:prstGeom prst="roundRect">
            <a:avLst>
              <a:gd name="adj" fmla="val 50000"/>
            </a:avLst>
          </a:prstGeom>
          <a:solidFill>
            <a:srgbClr val="233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Schedule.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6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0414" y="1985430"/>
            <a:ext cx="1999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(5/9-6/4)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161774" y="3087384"/>
            <a:ext cx="2222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(6/21-6/27)</a:t>
            </a: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600645"/>
              </p:ext>
            </p:extLst>
          </p:nvPr>
        </p:nvGraphicFramePr>
        <p:xfrm>
          <a:off x="2383857" y="3200031"/>
          <a:ext cx="9029699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957">
                  <a:extLst>
                    <a:ext uri="{9D8B030D-6E8A-4147-A177-3AD203B41FA5}">
                      <a16:colId xmlns:a16="http://schemas.microsoft.com/office/drawing/2014/main" val="651703473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1375101054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324400648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4290089559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047585821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572996831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1100052224"/>
                    </a:ext>
                  </a:extLst>
                </a:gridCol>
              </a:tblGrid>
              <a:tr h="2829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27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336254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68733660-22AB-4BFC-99B9-A3CB0BB74B43}"/>
              </a:ext>
            </a:extLst>
          </p:cNvPr>
          <p:cNvSpPr/>
          <p:nvPr/>
        </p:nvSpPr>
        <p:spPr>
          <a:xfrm>
            <a:off x="9704304" y="4905858"/>
            <a:ext cx="2674042" cy="1220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레시피 페이지 구현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장바구니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,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결제 기능 수정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마이페이지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 구현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기능 테스트 및 수정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홈페이지 추가 배포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94668" y="4511246"/>
            <a:ext cx="1042975" cy="290676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Schedule.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4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8733660-22AB-4BFC-99B9-A3CB0BB74B43}"/>
              </a:ext>
            </a:extLst>
          </p:cNvPr>
          <p:cNvSpPr/>
          <p:nvPr/>
        </p:nvSpPr>
        <p:spPr>
          <a:xfrm>
            <a:off x="6291628" y="4905858"/>
            <a:ext cx="1858437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질병 교차분석 시스템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교차분석에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 따른 구매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홍보 동영상 제작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장바구니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/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결제 기능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61774" y="3708296"/>
            <a:ext cx="2212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(7/13-7/24)</a:t>
            </a: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10736"/>
              </p:ext>
            </p:extLst>
          </p:nvPr>
        </p:nvGraphicFramePr>
        <p:xfrm>
          <a:off x="2383857" y="3708296"/>
          <a:ext cx="9029699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9957">
                  <a:extLst>
                    <a:ext uri="{9D8B030D-6E8A-4147-A177-3AD203B41FA5}">
                      <a16:colId xmlns:a16="http://schemas.microsoft.com/office/drawing/2014/main" val="651703473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1375101054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324400648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4290089559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047585821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2572996831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1100052224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12F4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17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18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19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133625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20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21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22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23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24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25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bg1"/>
                          </a:solidFill>
                          <a:latin typeface="DX모던고딕RoundB" panose="02020600000000000000" pitchFamily="18" charset="-127"/>
                          <a:ea typeface="DX모던고딕RoundB" panose="02020600000000000000" pitchFamily="18" charset="-127"/>
                        </a:rPr>
                        <a:t>26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DX모던고딕RoundB" panose="02020600000000000000" pitchFamily="18" charset="-127"/>
                        <a:ea typeface="DX모던고딕RoundB" panose="02020600000000000000" pitchFamily="18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3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26858"/>
                  </a:ext>
                </a:extLst>
              </a:tr>
            </a:tbl>
          </a:graphicData>
        </a:graphic>
      </p:graphicFrame>
      <p:sp>
        <p:nvSpPr>
          <p:cNvPr id="28" name="모서리가 둥근 직사각형 27"/>
          <p:cNvSpPr/>
          <p:nvPr/>
        </p:nvSpPr>
        <p:spPr>
          <a:xfrm>
            <a:off x="8023295" y="4511246"/>
            <a:ext cx="1042975" cy="29067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Schedule. </a:t>
            </a:r>
            <a:r>
              <a:rPr lang="en-US" altLang="ko-KR" sz="1100" b="1" dirty="0" smtClean="0">
                <a:solidFill>
                  <a:schemeClr val="bg1"/>
                </a:solidFill>
              </a:rPr>
              <a:t>5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8733660-22AB-4BFC-99B9-A3CB0BB74B43}"/>
              </a:ext>
            </a:extLst>
          </p:cNvPr>
          <p:cNvSpPr/>
          <p:nvPr/>
        </p:nvSpPr>
        <p:spPr>
          <a:xfrm>
            <a:off x="8020255" y="4905858"/>
            <a:ext cx="2674042" cy="1905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농가페이지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 구현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친환경 인증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기능 구현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GAP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인증 기능 구현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기능 테스트 및 수정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홈페이지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UI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개선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X모던고딕RoundB" panose="02020600000000000000" pitchFamily="18" charset="-127"/>
                <a:ea typeface="DX모던고딕RoundB" panose="02020600000000000000" pitchFamily="18" charset="-127"/>
              </a:rPr>
              <a:t>홈페이지 배포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  <a:p>
            <a:pPr>
              <a:spcAft>
                <a:spcPts val="100"/>
              </a:spcAft>
            </a:pP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DX모던고딕RoundB" panose="02020600000000000000" pitchFamily="18" charset="-127"/>
              <a:ea typeface="DX모던고딕Round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08621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03200" y="3162301"/>
            <a:ext cx="117855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http</a:t>
            </a:r>
            <a:r>
              <a:rPr lang="en-US" altLang="ko-KR" sz="48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://</a:t>
            </a:r>
            <a:r>
              <a:rPr lang="en-US" altLang="ko-KR" sz="48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www.58opal.shop:8000</a:t>
            </a:r>
            <a:r>
              <a:rPr lang="en-US" altLang="ko-KR" sz="48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/</a:t>
            </a:r>
            <a:r>
              <a:rPr lang="en-US" altLang="ko-KR" sz="4800" dirty="0" err="1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opalproject</a:t>
            </a:r>
            <a:r>
              <a:rPr lang="en-US" altLang="ko-KR" sz="4800" dirty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  <a:hlinkClick r:id="rId2"/>
              </a:rPr>
              <a:t>/</a:t>
            </a:r>
            <a:r>
              <a:rPr lang="en-US" altLang="ko-KR" sz="4800" kern="0" dirty="0" smtClean="0"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en-US" altLang="ko-KR" sz="4800" kern="0" dirty="0">
              <a:solidFill>
                <a:schemeClr val="bg1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554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88830" y="352346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기획 배경 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/ </a:t>
              </a:r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기대 효과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 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56" y="2362000"/>
            <a:ext cx="2849045" cy="28490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35375" y="1294954"/>
            <a:ext cx="63865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The New 5060 Generation</a:t>
            </a:r>
          </a:p>
          <a:p>
            <a:pPr algn="ctr"/>
            <a:r>
              <a:rPr lang="en-US" altLang="ko-KR" sz="2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“</a:t>
            </a:r>
            <a:r>
              <a:rPr lang="ko-KR" altLang="en-US" sz="2400" b="1" dirty="0" err="1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오팔세대</a:t>
            </a:r>
            <a:r>
              <a:rPr lang="en-US" altLang="ko-KR" sz="2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“</a:t>
            </a:r>
          </a:p>
          <a:p>
            <a:pPr algn="ctr"/>
            <a:endParaRPr lang="en-US" altLang="ko-KR" sz="2400" b="1" dirty="0">
              <a:solidFill>
                <a:srgbClr val="312F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OPAL</a:t>
            </a:r>
            <a:r>
              <a:rPr lang="ko-KR" altLang="en-US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은 </a:t>
            </a:r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‘old people with active lives‘</a:t>
            </a:r>
          </a:p>
          <a:p>
            <a:pPr algn="ctr"/>
            <a:r>
              <a:rPr lang="ko-KR" altLang="en-US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활발한 인생을 사는 노년층의 약자인 동시에</a:t>
            </a:r>
            <a:endParaRPr lang="en-US" altLang="ko-KR" sz="2400" b="1" dirty="0" smtClean="0">
              <a:solidFill>
                <a:srgbClr val="312F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58</a:t>
            </a:r>
            <a:r>
              <a:rPr lang="ko-KR" altLang="en-US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년생인 </a:t>
            </a:r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‘</a:t>
            </a:r>
            <a:r>
              <a:rPr lang="ko-KR" altLang="en-US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오팔</a:t>
            </a:r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’</a:t>
            </a:r>
            <a:r>
              <a:rPr lang="ko-KR" altLang="en-US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을 의미합니다</a:t>
            </a:r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algn="ctr"/>
            <a:endParaRPr lang="en-US" altLang="ko-KR" sz="2400" b="1" dirty="0">
              <a:solidFill>
                <a:srgbClr val="312F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2400" b="1" dirty="0" err="1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오팔세대는</a:t>
            </a:r>
            <a:r>
              <a:rPr lang="ko-KR" altLang="en-US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 자신들만의 컨텐츠를 구매하고</a:t>
            </a:r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활발한 여가생활을 하고</a:t>
            </a:r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새로운 일자리에 도전합니다</a:t>
            </a:r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en-US" altLang="ko-KR" sz="2400" b="1" dirty="0">
              <a:solidFill>
                <a:srgbClr val="312F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신기술과 유튜브 등 인터넷을 활발히 사용하여 </a:t>
            </a:r>
            <a:r>
              <a:rPr lang="ko-KR" altLang="en-US" sz="2400" b="1" dirty="0" err="1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다체롭게</a:t>
            </a:r>
            <a:r>
              <a:rPr lang="ko-KR" altLang="en-US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 자기의 색을 드러냅니다</a:t>
            </a:r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algn="ctr"/>
            <a:endParaRPr lang="en-US" altLang="ko-KR" sz="2400" b="1" dirty="0">
              <a:solidFill>
                <a:srgbClr val="312F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이들은 더이상 그레이나 실버가 아닙니다</a:t>
            </a:r>
            <a:r>
              <a:rPr lang="en-US" altLang="ko-KR" sz="2400" b="1" dirty="0" smtClean="0">
                <a:solidFill>
                  <a:srgbClr val="312F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  <a:endParaRPr lang="en-US" altLang="ko-KR" sz="2400" b="1" dirty="0">
              <a:solidFill>
                <a:srgbClr val="312F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060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개발 서비스의 기능 및 특징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1843553" y="2141104"/>
            <a:ext cx="3044030" cy="2758155"/>
            <a:chOff x="304757" y="789214"/>
            <a:chExt cx="10103287" cy="5940000"/>
          </a:xfrm>
          <a:blipFill>
            <a:blip r:embed="rId3"/>
            <a:stretch>
              <a:fillRect/>
            </a:stretch>
          </a:blipFill>
        </p:grpSpPr>
        <p:sp>
          <p:nvSpPr>
            <p:cNvPr id="14" name="자유형 13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5" name="자유형 14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1843553" y="5040101"/>
            <a:ext cx="29347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Spring Security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활용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해킹에 대한 보안 강화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비밀번호 암호화 저장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: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전자정부 표준 프레임 워크인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21509" y="1511167"/>
            <a:ext cx="3120468" cy="457092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Spring Security 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활용</a:t>
            </a:r>
            <a:endParaRPr lang="ko-KR" altLang="en-US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164853" y="2141104"/>
            <a:ext cx="3044030" cy="2758155"/>
            <a:chOff x="304757" y="789214"/>
            <a:chExt cx="10103287" cy="5940000"/>
          </a:xfrm>
          <a:noFill/>
        </p:grpSpPr>
        <p:sp>
          <p:nvSpPr>
            <p:cNvPr id="22" name="자유형 21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7164853" y="5040101"/>
            <a:ext cx="29347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사이트 이용 권한 부여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고객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(58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세대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),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농부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관리자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3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계층별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접근 가능 서비스 권한 차등 부여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42809" y="1511167"/>
            <a:ext cx="3120468" cy="457092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고객</a:t>
            </a:r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농부</a:t>
            </a:r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관리자 </a:t>
            </a:r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3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계층 구조</a:t>
            </a:r>
            <a:endParaRPr lang="ko-KR" altLang="en-US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378" y="2522252"/>
            <a:ext cx="2731929" cy="209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642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개발 서비스의 기능 및 특징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7920261" y="2456974"/>
            <a:ext cx="3683276" cy="2507414"/>
            <a:chOff x="304757" y="789214"/>
            <a:chExt cx="10103287" cy="5940000"/>
          </a:xfrm>
          <a:noFill/>
        </p:grpSpPr>
        <p:sp>
          <p:nvSpPr>
            <p:cNvPr id="20" name="자유형 19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8239884" y="5154401"/>
            <a:ext cx="2934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다중 선택한 질병에 대한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교차분석 알고리즘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최종적으로 개인 맞춤 음식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273189" y="2456974"/>
            <a:ext cx="3683276" cy="2507414"/>
            <a:chOff x="304757" y="789214"/>
            <a:chExt cx="10103287" cy="5940000"/>
          </a:xfrm>
          <a:noFill/>
        </p:grpSpPr>
        <p:sp>
          <p:nvSpPr>
            <p:cNvPr id="29" name="자유형 28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592812" y="5154401"/>
            <a:ext cx="2934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선택한 질병에 해당하는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좋은 음식 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&amp; </a:t>
            </a:r>
            <a:r>
              <a:rPr lang="ko-KR" altLang="en-US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나쁜음식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정보 제공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49939" y="2456974"/>
            <a:ext cx="3683276" cy="2507414"/>
            <a:chOff x="304757" y="789214"/>
            <a:chExt cx="10103287" cy="5940000"/>
          </a:xfrm>
          <a:noFill/>
        </p:grpSpPr>
        <p:sp>
          <p:nvSpPr>
            <p:cNvPr id="37" name="자유형 36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8" name="자유형 37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40" name="자유형 39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969562" y="5154401"/>
            <a:ext cx="2934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고객이 자신의 질병을 선택하면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다중 선택 기능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44" name="_x438040680" descr="EMB00004b40403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r="7543"/>
          <a:stretch/>
        </p:blipFill>
        <p:spPr bwMode="auto">
          <a:xfrm>
            <a:off x="863600" y="2582269"/>
            <a:ext cx="3187700" cy="22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1601973" y="1450398"/>
            <a:ext cx="3887877" cy="542676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58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세대를 위한 교차분석 알고리즘</a:t>
            </a:r>
            <a:endParaRPr lang="ko-KR" altLang="en-US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609" y="1396838"/>
            <a:ext cx="40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다중 선택 질병에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대한 교차분석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알고리즘으로</a:t>
            </a:r>
            <a:endParaRPr lang="en-US" altLang="ko-KR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개인 맞춤형 건강 음식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추천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5777542" y="1506768"/>
            <a:ext cx="885075" cy="484726"/>
          </a:xfrm>
          <a:prstGeom prst="rightArrow">
            <a:avLst>
              <a:gd name="adj1" fmla="val 50000"/>
              <a:gd name="adj2" fmla="val 85178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l="6791" r="5191"/>
          <a:stretch/>
        </p:blipFill>
        <p:spPr>
          <a:xfrm>
            <a:off x="4495800" y="2572067"/>
            <a:ext cx="3200400" cy="227722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915" y="2587280"/>
            <a:ext cx="3298571" cy="21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65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개발 서비스의 기능 및 특징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pSp>
        <p:nvGrpSpPr>
          <p:cNvPr id="19" name="그룹 18"/>
          <p:cNvGrpSpPr/>
          <p:nvPr/>
        </p:nvGrpSpPr>
        <p:grpSpPr>
          <a:xfrm>
            <a:off x="7920261" y="2456974"/>
            <a:ext cx="3683276" cy="2507414"/>
            <a:chOff x="304757" y="789214"/>
            <a:chExt cx="10103287" cy="5940000"/>
          </a:xfrm>
          <a:noFill/>
        </p:grpSpPr>
        <p:sp>
          <p:nvSpPr>
            <p:cNvPr id="20" name="자유형 19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8239884" y="5154401"/>
            <a:ext cx="2934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다중 선택한 질병에 대한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교차분석 알고리즘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-&gt;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최종적으로 개인 맞춤 음식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273189" y="2456974"/>
            <a:ext cx="3683276" cy="2507414"/>
            <a:chOff x="304757" y="789214"/>
            <a:chExt cx="10103287" cy="5940000"/>
          </a:xfrm>
          <a:noFill/>
        </p:grpSpPr>
        <p:sp>
          <p:nvSpPr>
            <p:cNvPr id="29" name="자유형 28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0" name="자유형 29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1" name="자유형 30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2" name="자유형 31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3" name="자유형 32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4592812" y="5154401"/>
            <a:ext cx="2934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선택한 질병에 해당하는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좋은 음식 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&amp; </a:t>
            </a:r>
            <a:r>
              <a:rPr lang="ko-KR" altLang="en-US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나쁜음식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정보 제공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649939" y="2456974"/>
            <a:ext cx="3683276" cy="2507414"/>
            <a:chOff x="304757" y="789214"/>
            <a:chExt cx="10103287" cy="5940000"/>
          </a:xfrm>
          <a:noFill/>
        </p:grpSpPr>
        <p:sp>
          <p:nvSpPr>
            <p:cNvPr id="37" name="자유형 36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8" name="자유형 37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40" name="자유형 39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969562" y="5154401"/>
            <a:ext cx="2934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고객이 자신의 질병을 선택하면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다중 선택 기능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)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44" name="_x438040680" descr="EMB00004b40403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r="7543"/>
          <a:stretch/>
        </p:blipFill>
        <p:spPr bwMode="auto">
          <a:xfrm>
            <a:off x="863600" y="2582269"/>
            <a:ext cx="3187700" cy="22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1601973" y="1450398"/>
            <a:ext cx="3887877" cy="542676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58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세대를 위한 교차분석 알고리즘</a:t>
            </a:r>
            <a:endParaRPr lang="ko-KR" altLang="en-US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0609" y="1396838"/>
            <a:ext cx="40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다중 선택 질병에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대한 교차분석 </a:t>
            </a:r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알고리즘으로</a:t>
            </a:r>
            <a:endParaRPr lang="en-US" altLang="ko-KR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개인 맞춤형 건강 음식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추천</a:t>
            </a:r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5777542" y="1506768"/>
            <a:ext cx="885075" cy="484726"/>
          </a:xfrm>
          <a:prstGeom prst="rightArrow">
            <a:avLst>
              <a:gd name="adj1" fmla="val 50000"/>
              <a:gd name="adj2" fmla="val 85178"/>
            </a:avLst>
          </a:prstGeom>
          <a:solidFill>
            <a:srgbClr val="89C9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rcRect l="6791" r="5191"/>
          <a:stretch/>
        </p:blipFill>
        <p:spPr>
          <a:xfrm>
            <a:off x="4495800" y="2572067"/>
            <a:ext cx="3200400" cy="2277228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915" y="2587280"/>
            <a:ext cx="3298571" cy="21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566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개발 서비스의 기능 및 특징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54" name="직사각형 53"/>
          <p:cNvSpPr/>
          <p:nvPr/>
        </p:nvSpPr>
        <p:spPr>
          <a:xfrm>
            <a:off x="1305071" y="1168438"/>
            <a:ext cx="4153344" cy="736151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질병 맞춤 음식에 대한 </a:t>
            </a:r>
          </a:p>
          <a:p>
            <a:pPr algn="ctr"/>
            <a:r>
              <a:rPr lang="ko-KR" altLang="en-US" sz="2000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   영양 성분 분석 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시각화</a:t>
            </a:r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en-US" altLang="ko-KR" sz="2000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R &amp; </a:t>
            </a:r>
            <a:r>
              <a:rPr lang="en-US" altLang="ko-KR" sz="20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d3.js</a:t>
            </a:r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endParaRPr lang="en-US" altLang="ko-KR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1394159" y="2045595"/>
            <a:ext cx="4064255" cy="2101216"/>
            <a:chOff x="304757" y="789214"/>
            <a:chExt cx="10103287" cy="5940000"/>
          </a:xfrm>
          <a:noFill/>
        </p:grpSpPr>
        <p:sp>
          <p:nvSpPr>
            <p:cNvPr id="65" name="자유형 64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67" name="자유형 66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68" name="자유형 67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69" name="자유형 68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1394159" y="4217295"/>
            <a:ext cx="4064255" cy="2101216"/>
            <a:chOff x="304757" y="789214"/>
            <a:chExt cx="10103287" cy="5940000"/>
          </a:xfrm>
          <a:noFill/>
        </p:grpSpPr>
        <p:sp>
          <p:nvSpPr>
            <p:cNvPr id="101" name="자유형 100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3" name="자유형 102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4" name="자유형 103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5" name="자유형 104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191" name="직사각형 190"/>
          <p:cNvSpPr/>
          <p:nvPr/>
        </p:nvSpPr>
        <p:spPr>
          <a:xfrm>
            <a:off x="6677171" y="1168438"/>
            <a:ext cx="4153344" cy="736151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58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세대 건강정보 </a:t>
            </a:r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&amp; 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질병정보</a:t>
            </a:r>
            <a:endParaRPr lang="en-US" altLang="ko-KR" sz="2000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   </a:t>
            </a:r>
            <a:r>
              <a:rPr lang="ko-KR" altLang="en-US" sz="2000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영양 성분 분석 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시각화</a:t>
            </a:r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(</a:t>
            </a:r>
            <a:r>
              <a:rPr lang="en-US" altLang="ko-KR" sz="2000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R &amp; </a:t>
            </a:r>
            <a:r>
              <a:rPr lang="en-US" altLang="ko-KR" sz="20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d3.js</a:t>
            </a:r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) </a:t>
            </a:r>
            <a:endParaRPr lang="en-US" altLang="ko-KR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6766259" y="2045595"/>
            <a:ext cx="4064255" cy="2101216"/>
            <a:chOff x="304757" y="789214"/>
            <a:chExt cx="10103287" cy="5940000"/>
          </a:xfrm>
          <a:noFill/>
        </p:grpSpPr>
        <p:sp>
          <p:nvSpPr>
            <p:cNvPr id="193" name="자유형 192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94" name="자유형 193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95" name="자유형 194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96" name="자유형 195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97" name="자유형 196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6766259" y="4217295"/>
            <a:ext cx="4064255" cy="2101216"/>
            <a:chOff x="304757" y="789214"/>
            <a:chExt cx="10103287" cy="5940000"/>
          </a:xfrm>
          <a:noFill/>
        </p:grpSpPr>
        <p:sp>
          <p:nvSpPr>
            <p:cNvPr id="199" name="자유형 198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00" name="자유형 199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01" name="자유형 200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02" name="자유형 201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03" name="자유형 202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" t="19859" r="8899"/>
          <a:stretch/>
        </p:blipFill>
        <p:spPr>
          <a:xfrm>
            <a:off x="1858741" y="2266427"/>
            <a:ext cx="3105500" cy="17817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2" t="17524" r="15799"/>
          <a:stretch/>
        </p:blipFill>
        <p:spPr>
          <a:xfrm>
            <a:off x="1798627" y="4330941"/>
            <a:ext cx="3225801" cy="18678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5"/>
          <a:stretch/>
        </p:blipFill>
        <p:spPr>
          <a:xfrm>
            <a:off x="7133874" y="2173767"/>
            <a:ext cx="3318426" cy="18553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t="28329" r="13669" b="13515"/>
          <a:stretch/>
        </p:blipFill>
        <p:spPr>
          <a:xfrm>
            <a:off x="7094964" y="4327275"/>
            <a:ext cx="3444354" cy="19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392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개발 서비스의 기능 및 특징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54" name="직사각형 53"/>
          <p:cNvSpPr/>
          <p:nvPr/>
        </p:nvSpPr>
        <p:spPr>
          <a:xfrm>
            <a:off x="1305071" y="1075828"/>
            <a:ext cx="4153344" cy="415538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질병별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개인맞춤 건강 농산물 마켓</a:t>
            </a:r>
            <a:endParaRPr lang="en-US" altLang="ko-KR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64" name="그룹 63"/>
          <p:cNvGrpSpPr/>
          <p:nvPr/>
        </p:nvGrpSpPr>
        <p:grpSpPr>
          <a:xfrm>
            <a:off x="967412" y="1559217"/>
            <a:ext cx="4917749" cy="2101216"/>
            <a:chOff x="304757" y="789214"/>
            <a:chExt cx="10103287" cy="5940000"/>
          </a:xfrm>
          <a:noFill/>
        </p:grpSpPr>
        <p:sp>
          <p:nvSpPr>
            <p:cNvPr id="65" name="자유형 64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67" name="자유형 66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68" name="자유형 67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69" name="자유형 68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967412" y="4217295"/>
            <a:ext cx="4917749" cy="2101216"/>
            <a:chOff x="304757" y="789214"/>
            <a:chExt cx="10103287" cy="5940000"/>
          </a:xfrm>
          <a:noFill/>
        </p:grpSpPr>
        <p:sp>
          <p:nvSpPr>
            <p:cNvPr id="101" name="자유형 100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2" name="자유형 101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3" name="자유형 102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4" name="자유형 103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05" name="자유형 104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191" name="직사각형 190"/>
          <p:cNvSpPr/>
          <p:nvPr/>
        </p:nvSpPr>
        <p:spPr>
          <a:xfrm>
            <a:off x="6677171" y="1075828"/>
            <a:ext cx="4153344" cy="415538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농가별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해당 농가 농산물 마켓</a:t>
            </a:r>
            <a:endParaRPr lang="en-US" altLang="ko-KR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6339512" y="1559217"/>
            <a:ext cx="4917749" cy="2101216"/>
            <a:chOff x="304757" y="789214"/>
            <a:chExt cx="10103287" cy="5940000"/>
          </a:xfrm>
          <a:noFill/>
        </p:grpSpPr>
        <p:sp>
          <p:nvSpPr>
            <p:cNvPr id="193" name="자유형 192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94" name="자유형 193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95" name="자유형 194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96" name="자유형 195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97" name="자유형 196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grpSp>
        <p:nvGrpSpPr>
          <p:cNvPr id="198" name="그룹 197"/>
          <p:cNvGrpSpPr/>
          <p:nvPr/>
        </p:nvGrpSpPr>
        <p:grpSpPr>
          <a:xfrm>
            <a:off x="6339512" y="4217295"/>
            <a:ext cx="4917749" cy="2101216"/>
            <a:chOff x="304757" y="789214"/>
            <a:chExt cx="10103287" cy="5940000"/>
          </a:xfrm>
          <a:noFill/>
        </p:grpSpPr>
        <p:sp>
          <p:nvSpPr>
            <p:cNvPr id="199" name="자유형 198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00" name="자유형 199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01" name="자유형 200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02" name="자유형 201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03" name="자유형 202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rcRect t="4573" b="17423"/>
          <a:stretch/>
        </p:blipFill>
        <p:spPr>
          <a:xfrm>
            <a:off x="1473508" y="1677799"/>
            <a:ext cx="3984907" cy="188391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626" y="1653706"/>
            <a:ext cx="4153344" cy="190800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985" y="4328965"/>
            <a:ext cx="4522526" cy="189093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860" y="4357789"/>
            <a:ext cx="3553479" cy="180483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743545" y="2607708"/>
            <a:ext cx="723902" cy="0"/>
          </a:xfrm>
          <a:prstGeom prst="line">
            <a:avLst/>
          </a:prstGeom>
          <a:ln w="57150">
            <a:solidFill>
              <a:srgbClr val="312F4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095999" y="2604860"/>
            <a:ext cx="9497" cy="1028725"/>
          </a:xfrm>
          <a:prstGeom prst="straightConnector1">
            <a:avLst/>
          </a:prstGeom>
          <a:ln w="57150">
            <a:solidFill>
              <a:srgbClr val="312F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4933269" y="3710245"/>
            <a:ext cx="2344454" cy="415538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농산물 구매 </a:t>
            </a:r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&amp; 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결제</a:t>
            </a:r>
            <a:endParaRPr lang="en-US" altLang="ko-KR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41395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그룹 149"/>
          <p:cNvGrpSpPr/>
          <p:nvPr/>
        </p:nvGrpSpPr>
        <p:grpSpPr>
          <a:xfrm>
            <a:off x="471714" y="296167"/>
            <a:ext cx="11248571" cy="6172811"/>
            <a:chOff x="529841" y="377457"/>
            <a:chExt cx="11248571" cy="6172811"/>
          </a:xfrm>
        </p:grpSpPr>
        <p:sp>
          <p:nvSpPr>
            <p:cNvPr id="5" name="직사각형 4"/>
            <p:cNvSpPr/>
            <p:nvPr/>
          </p:nvSpPr>
          <p:spPr>
            <a:xfrm>
              <a:off x="529841" y="377457"/>
              <a:ext cx="11248571" cy="682032"/>
            </a:xfrm>
            <a:prstGeom prst="rect">
              <a:avLst/>
            </a:prstGeom>
            <a:solidFill>
              <a:srgbClr val="89C937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개발 서비스의 기대효과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29841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9828057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0430512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381091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0940675" y="494636"/>
              <a:ext cx="447675" cy="447675"/>
              <a:chOff x="10714248" y="597490"/>
              <a:chExt cx="288000" cy="288000"/>
            </a:xfrm>
          </p:grpSpPr>
          <p:sp>
            <p:nvSpPr>
              <p:cNvPr id="11" name="직사각형 10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6759914" y="940099"/>
            <a:ext cx="19542840" cy="67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745253" y="2681257"/>
            <a:ext cx="3444183" cy="2142685"/>
            <a:chOff x="304757" y="789214"/>
            <a:chExt cx="10103287" cy="5940000"/>
          </a:xfrm>
          <a:blipFill>
            <a:blip r:embed="rId3"/>
            <a:stretch>
              <a:fillRect/>
            </a:stretch>
          </a:blipFill>
        </p:grpSpPr>
        <p:sp>
          <p:nvSpPr>
            <p:cNvPr id="16" name="자유형 15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29153" y="5106177"/>
            <a:ext cx="29347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58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세대가 이용하기 편리한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시각적으로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구성된 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건강정보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마켓 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구현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9E206B2-3A37-4621-AD8D-1792CFA1C302}"/>
              </a:ext>
            </a:extLst>
          </p:cNvPr>
          <p:cNvSpPr/>
          <p:nvPr/>
        </p:nvSpPr>
        <p:spPr>
          <a:xfrm>
            <a:off x="590428" y="2548973"/>
            <a:ext cx="466986" cy="466986"/>
          </a:xfrm>
          <a:prstGeom prst="ellipse">
            <a:avLst/>
          </a:prstGeom>
          <a:solidFill>
            <a:srgbClr val="89C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endParaRPr lang="ko-KR" altLang="en-US" sz="2000" b="1" dirty="0">
              <a:solidFill>
                <a:prstClr val="white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344261" y="2681257"/>
            <a:ext cx="3444183" cy="2142685"/>
            <a:chOff x="304757" y="789214"/>
            <a:chExt cx="10103287" cy="5940000"/>
          </a:xfrm>
          <a:blipFill>
            <a:blip r:embed="rId4"/>
            <a:stretch>
              <a:fillRect/>
            </a:stretch>
          </a:blipFill>
        </p:grpSpPr>
        <p:sp>
          <p:nvSpPr>
            <p:cNvPr id="25" name="자유형 24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6" name="자유형 25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7" name="자유형 26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29" name="자유형 28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grp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30" name="직사각형 29"/>
          <p:cNvSpPr/>
          <p:nvPr/>
        </p:nvSpPr>
        <p:spPr>
          <a:xfrm>
            <a:off x="4586448" y="5210740"/>
            <a:ext cx="2934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질병별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 교차 분석을 통해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고객의 질병에 좋은 농산물 구매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9E206B2-3A37-4621-AD8D-1792CFA1C302}"/>
              </a:ext>
            </a:extLst>
          </p:cNvPr>
          <p:cNvSpPr/>
          <p:nvPr/>
        </p:nvSpPr>
        <p:spPr>
          <a:xfrm>
            <a:off x="4189436" y="2548973"/>
            <a:ext cx="466986" cy="466986"/>
          </a:xfrm>
          <a:prstGeom prst="ellipse">
            <a:avLst/>
          </a:prstGeom>
          <a:solidFill>
            <a:srgbClr val="89C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2</a:t>
            </a:r>
            <a:endParaRPr lang="ko-KR" altLang="en-US" sz="2000" b="1" dirty="0">
              <a:solidFill>
                <a:prstClr val="white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8017437" y="2690643"/>
            <a:ext cx="3444183" cy="2142685"/>
            <a:chOff x="304757" y="789214"/>
            <a:chExt cx="10103287" cy="5940000"/>
          </a:xfrm>
        </p:grpSpPr>
        <p:sp>
          <p:nvSpPr>
            <p:cNvPr id="34" name="자유형 33"/>
            <p:cNvSpPr/>
            <p:nvPr/>
          </p:nvSpPr>
          <p:spPr>
            <a:xfrm>
              <a:off x="549311" y="914399"/>
              <a:ext cx="9540620" cy="5705476"/>
            </a:xfrm>
            <a:custGeom>
              <a:avLst/>
              <a:gdLst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  <a:gd name="connsiteX0" fmla="*/ 0 w 11125200"/>
                <a:gd name="connsiteY0" fmla="*/ 0 h 5705475"/>
                <a:gd name="connsiteX1" fmla="*/ 1724025 w 11125200"/>
                <a:gd name="connsiteY1" fmla="*/ 38100 h 5705475"/>
                <a:gd name="connsiteX2" fmla="*/ 4724400 w 11125200"/>
                <a:gd name="connsiteY2" fmla="*/ 66675 h 5705475"/>
                <a:gd name="connsiteX3" fmla="*/ 7381875 w 11125200"/>
                <a:gd name="connsiteY3" fmla="*/ 76200 h 5705475"/>
                <a:gd name="connsiteX4" fmla="*/ 9563100 w 11125200"/>
                <a:gd name="connsiteY4" fmla="*/ 28575 h 5705475"/>
                <a:gd name="connsiteX5" fmla="*/ 11106150 w 11125200"/>
                <a:gd name="connsiteY5" fmla="*/ 9525 h 5705475"/>
                <a:gd name="connsiteX6" fmla="*/ 11125200 w 11125200"/>
                <a:gd name="connsiteY6" fmla="*/ 5648325 h 5705475"/>
                <a:gd name="connsiteX7" fmla="*/ 6362700 w 11125200"/>
                <a:gd name="connsiteY7" fmla="*/ 5667375 h 5705475"/>
                <a:gd name="connsiteX8" fmla="*/ 5095875 w 11125200"/>
                <a:gd name="connsiteY8" fmla="*/ 5705475 h 5705475"/>
                <a:gd name="connsiteX9" fmla="*/ 2533650 w 11125200"/>
                <a:gd name="connsiteY9" fmla="*/ 5695950 h 5705475"/>
                <a:gd name="connsiteX10" fmla="*/ 9525 w 11125200"/>
                <a:gd name="connsiteY10" fmla="*/ 5676900 h 5705475"/>
                <a:gd name="connsiteX11" fmla="*/ 0 w 11125200"/>
                <a:gd name="connsiteY11" fmla="*/ 0 h 5705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25200" h="5705475">
                  <a:moveTo>
                    <a:pt x="0" y="0"/>
                  </a:moveTo>
                  <a:lnTo>
                    <a:pt x="1724025" y="38100"/>
                  </a:lnTo>
                  <a:lnTo>
                    <a:pt x="4724400" y="66675"/>
                  </a:lnTo>
                  <a:lnTo>
                    <a:pt x="7381875" y="76200"/>
                  </a:lnTo>
                  <a:lnTo>
                    <a:pt x="9563100" y="28575"/>
                  </a:lnTo>
                  <a:lnTo>
                    <a:pt x="11106150" y="9525"/>
                  </a:lnTo>
                  <a:lnTo>
                    <a:pt x="11125200" y="5648325"/>
                  </a:lnTo>
                  <a:lnTo>
                    <a:pt x="6362700" y="5667375"/>
                  </a:lnTo>
                  <a:lnTo>
                    <a:pt x="5095875" y="5705475"/>
                  </a:lnTo>
                  <a:lnTo>
                    <a:pt x="2533650" y="5695950"/>
                  </a:lnTo>
                  <a:lnTo>
                    <a:pt x="9525" y="5676900"/>
                  </a:lnTo>
                  <a:cubicBezTo>
                    <a:pt x="73025" y="3803650"/>
                    <a:pt x="41275" y="2187575"/>
                    <a:pt x="0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5" name="자유형 34"/>
            <p:cNvSpPr/>
            <p:nvPr/>
          </p:nvSpPr>
          <p:spPr>
            <a:xfrm>
              <a:off x="10071832" y="789214"/>
              <a:ext cx="45268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6" name="자유형 35"/>
            <p:cNvSpPr/>
            <p:nvPr/>
          </p:nvSpPr>
          <p:spPr>
            <a:xfrm>
              <a:off x="304757" y="919985"/>
              <a:ext cx="10103287" cy="59728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99984" h="65410">
                  <a:moveTo>
                    <a:pt x="0" y="0"/>
                  </a:moveTo>
                  <a:lnTo>
                    <a:pt x="1457608" y="45268"/>
                  </a:lnTo>
                  <a:cubicBezTo>
                    <a:pt x="1861996" y="55830"/>
                    <a:pt x="1935933" y="70920"/>
                    <a:pt x="2426329" y="63375"/>
                  </a:cubicBezTo>
                  <a:cubicBezTo>
                    <a:pt x="2916725" y="55830"/>
                    <a:pt x="3658354" y="27915"/>
                    <a:pt x="4399984" y="0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7" name="자유형 36"/>
            <p:cNvSpPr/>
            <p:nvPr/>
          </p:nvSpPr>
          <p:spPr>
            <a:xfrm>
              <a:off x="374658" y="6560940"/>
              <a:ext cx="9983012" cy="57780"/>
            </a:xfrm>
            <a:custGeom>
              <a:avLst/>
              <a:gdLst>
                <a:gd name="connsiteX0" fmla="*/ 0 w 4399984"/>
                <a:gd name="connsiteY0" fmla="*/ 0 h 65410"/>
                <a:gd name="connsiteX1" fmla="*/ 1457608 w 4399984"/>
                <a:gd name="connsiteY1" fmla="*/ 45268 h 65410"/>
                <a:gd name="connsiteX2" fmla="*/ 2426329 w 4399984"/>
                <a:gd name="connsiteY2" fmla="*/ 63375 h 65410"/>
                <a:gd name="connsiteX3" fmla="*/ 4399984 w 4399984"/>
                <a:gd name="connsiteY3" fmla="*/ 0 h 65410"/>
                <a:gd name="connsiteX0" fmla="*/ 0 w 4399984"/>
                <a:gd name="connsiteY0" fmla="*/ 58764 h 128042"/>
                <a:gd name="connsiteX1" fmla="*/ 1457608 w 4399984"/>
                <a:gd name="connsiteY1" fmla="*/ 104032 h 128042"/>
                <a:gd name="connsiteX2" fmla="*/ 2426329 w 4399984"/>
                <a:gd name="connsiteY2" fmla="*/ 122139 h 128042"/>
                <a:gd name="connsiteX3" fmla="*/ 2919486 w 4399984"/>
                <a:gd name="connsiteY3" fmla="*/ 987 h 128042"/>
                <a:gd name="connsiteX4" fmla="*/ 4399984 w 4399984"/>
                <a:gd name="connsiteY4" fmla="*/ 58764 h 128042"/>
                <a:gd name="connsiteX0" fmla="*/ 0 w 4399984"/>
                <a:gd name="connsiteY0" fmla="*/ 58764 h 104032"/>
                <a:gd name="connsiteX1" fmla="*/ 1457608 w 4399984"/>
                <a:gd name="connsiteY1" fmla="*/ 104032 h 104032"/>
                <a:gd name="connsiteX2" fmla="*/ 2293282 w 4399984"/>
                <a:gd name="connsiteY2" fmla="*/ 90846 h 104032"/>
                <a:gd name="connsiteX3" fmla="*/ 2919486 w 4399984"/>
                <a:gd name="connsiteY3" fmla="*/ 987 h 104032"/>
                <a:gd name="connsiteX4" fmla="*/ 4399984 w 4399984"/>
                <a:gd name="connsiteY4" fmla="*/ 58764 h 104032"/>
                <a:gd name="connsiteX0" fmla="*/ 0 w 4399984"/>
                <a:gd name="connsiteY0" fmla="*/ 18009 h 63277"/>
                <a:gd name="connsiteX1" fmla="*/ 1457608 w 4399984"/>
                <a:gd name="connsiteY1" fmla="*/ 63277 h 63277"/>
                <a:gd name="connsiteX2" fmla="*/ 2293282 w 4399984"/>
                <a:gd name="connsiteY2" fmla="*/ 50091 h 63277"/>
                <a:gd name="connsiteX3" fmla="*/ 2978618 w 4399984"/>
                <a:gd name="connsiteY3" fmla="*/ 1956 h 63277"/>
                <a:gd name="connsiteX4" fmla="*/ 4399984 w 4399984"/>
                <a:gd name="connsiteY4" fmla="*/ 18009 h 6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984" h="63277">
                  <a:moveTo>
                    <a:pt x="0" y="18009"/>
                  </a:moveTo>
                  <a:lnTo>
                    <a:pt x="1457608" y="63277"/>
                  </a:lnTo>
                  <a:cubicBezTo>
                    <a:pt x="1736166" y="58882"/>
                    <a:pt x="2039780" y="60311"/>
                    <a:pt x="2293282" y="50091"/>
                  </a:cubicBezTo>
                  <a:cubicBezTo>
                    <a:pt x="2546784" y="39871"/>
                    <a:pt x="2649676" y="12519"/>
                    <a:pt x="2978618" y="1956"/>
                  </a:cubicBezTo>
                  <a:cubicBezTo>
                    <a:pt x="3307561" y="-8606"/>
                    <a:pt x="4075008" y="27503"/>
                    <a:pt x="4399984" y="18009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  <p:sp>
          <p:nvSpPr>
            <p:cNvPr id="38" name="자유형 37"/>
            <p:cNvSpPr/>
            <p:nvPr/>
          </p:nvSpPr>
          <p:spPr>
            <a:xfrm>
              <a:off x="522325" y="789214"/>
              <a:ext cx="45267" cy="5940000"/>
            </a:xfrm>
            <a:custGeom>
              <a:avLst/>
              <a:gdLst>
                <a:gd name="connsiteX0" fmla="*/ 0 w 45267"/>
                <a:gd name="connsiteY0" fmla="*/ 0 h 4110273"/>
                <a:gd name="connsiteX1" fmla="*/ 27160 w 45267"/>
                <a:gd name="connsiteY1" fmla="*/ 896293 h 4110273"/>
                <a:gd name="connsiteX2" fmla="*/ 36214 w 45267"/>
                <a:gd name="connsiteY2" fmla="*/ 1475714 h 4110273"/>
                <a:gd name="connsiteX3" fmla="*/ 45267 w 45267"/>
                <a:gd name="connsiteY3" fmla="*/ 2172831 h 4110273"/>
                <a:gd name="connsiteX4" fmla="*/ 36214 w 45267"/>
                <a:gd name="connsiteY4" fmla="*/ 3105338 h 4110273"/>
                <a:gd name="connsiteX5" fmla="*/ 27160 w 45267"/>
                <a:gd name="connsiteY5" fmla="*/ 4110273 h 411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267" h="4110273">
                  <a:moveTo>
                    <a:pt x="0" y="0"/>
                  </a:moveTo>
                  <a:cubicBezTo>
                    <a:pt x="10562" y="325170"/>
                    <a:pt x="21124" y="650341"/>
                    <a:pt x="27160" y="896293"/>
                  </a:cubicBezTo>
                  <a:cubicBezTo>
                    <a:pt x="33196" y="1142245"/>
                    <a:pt x="33196" y="1262958"/>
                    <a:pt x="36214" y="1475714"/>
                  </a:cubicBezTo>
                  <a:cubicBezTo>
                    <a:pt x="39232" y="1688470"/>
                    <a:pt x="45267" y="1901227"/>
                    <a:pt x="45267" y="2172831"/>
                  </a:cubicBezTo>
                  <a:cubicBezTo>
                    <a:pt x="45267" y="2444435"/>
                    <a:pt x="39232" y="2782431"/>
                    <a:pt x="36214" y="3105338"/>
                  </a:cubicBezTo>
                  <a:cubicBezTo>
                    <a:pt x="33196" y="3428245"/>
                    <a:pt x="30178" y="3769259"/>
                    <a:pt x="27160" y="4110273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7673830" y="5162986"/>
            <a:ext cx="40464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농업인의 소득 증대 및 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우리 농산물 소비 측진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9E206B2-3A37-4621-AD8D-1792CFA1C302}"/>
              </a:ext>
            </a:extLst>
          </p:cNvPr>
          <p:cNvSpPr/>
          <p:nvPr/>
        </p:nvSpPr>
        <p:spPr>
          <a:xfrm>
            <a:off x="7863291" y="2586442"/>
            <a:ext cx="466986" cy="466986"/>
          </a:xfrm>
          <a:prstGeom prst="ellipse">
            <a:avLst/>
          </a:prstGeom>
          <a:solidFill>
            <a:srgbClr val="89C937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smtClean="0">
                <a:solidFill>
                  <a:prstClr val="white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3</a:t>
            </a:r>
            <a:endParaRPr lang="ko-KR" altLang="en-US" sz="2000" b="1" dirty="0">
              <a:solidFill>
                <a:prstClr val="white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95116" y="1857676"/>
            <a:ext cx="2344454" cy="457092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58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세대</a:t>
            </a:r>
            <a:endParaRPr lang="ko-KR" altLang="en-US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881585" y="1857676"/>
            <a:ext cx="2344454" cy="457092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고객</a:t>
            </a:r>
            <a:endParaRPr lang="ko-KR" altLang="en-US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741702" y="1857676"/>
            <a:ext cx="2344454" cy="457092"/>
          </a:xfrm>
          <a:prstGeom prst="rect">
            <a:avLst/>
          </a:prstGeom>
          <a:solidFill>
            <a:srgbClr val="312F4A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농업인 </a:t>
            </a:r>
            <a:r>
              <a:rPr lang="en-US" altLang="ko-KR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&amp; </a:t>
            </a:r>
            <a:r>
              <a:rPr lang="ko-KR" altLang="en-US" sz="2000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우리농산물</a:t>
            </a:r>
            <a:endParaRPr lang="ko-KR" altLang="en-US" sz="2000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6450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5639</TotalTime>
  <Words>2166</Words>
  <Application>Microsoft Office PowerPoint</Application>
  <PresentationFormat>와이드스크린</PresentationFormat>
  <Paragraphs>492</Paragraphs>
  <Slides>23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야놀자 야체 B</vt:lpstr>
      <vt:lpstr>1훈떡볶이 R</vt:lpstr>
      <vt:lpstr>Arial</vt:lpstr>
      <vt:lpstr>맑은 고딕</vt:lpstr>
      <vt:lpstr>DX모던고딕RoundB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희정 최</cp:lastModifiedBy>
  <cp:revision>104</cp:revision>
  <dcterms:created xsi:type="dcterms:W3CDTF">2020-04-20T04:21:07Z</dcterms:created>
  <dcterms:modified xsi:type="dcterms:W3CDTF">2020-07-25T14:22:59Z</dcterms:modified>
</cp:coreProperties>
</file>